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Lst>
  <p:sldSz cy="5143500" cx="9144000"/>
  <p:notesSz cx="6858000" cy="9144000"/>
  <p:embeddedFontLst>
    <p:embeddedFont>
      <p:font typeface="Audiowide"/>
      <p:regular r:id="rId68"/>
    </p:embeddedFont>
    <p:embeddedFont>
      <p:font typeface="Karla"/>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2" Type="http://schemas.openxmlformats.org/officeDocument/2006/relationships/font" Target="fonts/Karla-bold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Karla-italic.fntdata"/><Relationship Id="rId70" Type="http://schemas.openxmlformats.org/officeDocument/2006/relationships/font" Target="fonts/Karla-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Audiowide-regular.fntdata"/><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Karla-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21caab1d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21caab1d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787a8bfa6c_1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787a8bfa6c_1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LLM models accept markdown syntax, the the heading provide the "attention" from "Attention is all you need."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770714691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770714691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788e810b5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2788e810b5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788e810b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788e810b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ec2ef655e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2ec2ef655e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ec2ef655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2ec2ef655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79ebc982a0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279ebc982a0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7fff8ad47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27fff8ad47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eb179a7fe3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2eb179a7fe3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2eb179a7fe3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2eb179a7fe3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Retrieval-augmented </a:t>
            </a:r>
            <a:r>
              <a:rPr lang="en"/>
              <a:t>generation</a:t>
            </a:r>
            <a:r>
              <a:rPr lang="en"/>
              <a:t> or prompt stuffing.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ddd26cc8a4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ddd26cc8a4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ec2ef655e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ec2ef655e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76ec33bb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76ec33bb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2ebde834a7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2ebde834a7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27f9df6751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27f9df6751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2eb179a7fe3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2eb179a7fe3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27854c602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27854c602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chat, with multiple LLMs, without changing code.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28187fb12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28187fb12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cc9050bdf8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cc9050bdf8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2eb179a7fe3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2eb179a7fe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2eb57d847bb_1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2eb57d847bb_1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eb179a7fe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eb179a7fe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2f34aa30370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2f34aa30370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2f34aa30370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2f34aa30370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2ebde834a71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2ebde834a71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2f34aa30370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2f34aa30370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2f34aa30370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2f34aa30370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2eb57d847bb_1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2eb57d847bb_1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2f34aa30370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2f34aa30370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2eb57d847bb_1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2eb57d847bb_1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2f34aa30370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2f34aa30370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2f5ffb899a0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2f5ffb899a0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24aaebb4d0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24aaebb4d0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generative AI there was predictive AI, used to observe can classify patterns in content. Generative AI can generate and image or description of a subject on its own when prompted.</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12420fcadb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12420fcadb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2eb179a7f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2eb179a7f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276ec33bb7f_4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276ec33bb7f_4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276ec33bb7f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276ec33bb7f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27854c602e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27854c602e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2eb57d847b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2eb57d847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2eb57d847bb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2eb57d847bb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279fba8d34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279fba8d34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2eb57d847bb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2eb57d847bb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2eb57d847bb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2eb57d847bb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7fff8ad4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7fff8ad4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2eb57d847bb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2eb57d847bb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2787a8bfa6c_1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2787a8bfa6c_1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g2f34aa30370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3" name="Google Shape;1293;g2f34aa30370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2770714691e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2770714691e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Cover as many of the use cases as time allows here.</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2f34aa30370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2f34aa30370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2816bcbe0e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2816bcbe0e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Cover as many of the use cases as time allows here.</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g2816bcbe0e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3" name="Google Shape;1323;g2816bcbe0e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2f34aa30370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2f34aa30370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2f34aa30370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7" name="Google Shape;1337;g2f34aa30370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2eb57d847bb_1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2eb57d847bb_1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eb179a7fe3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eb179a7fe3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2f34aa30370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2f34aa30370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g27707145b33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27707145b33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g2eb57d847bb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3" name="Google Shape;1403;g2eb57d847bb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ebde834a7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ebde834a7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eb179a7fe3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2eb179a7fe3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5e149f5e39484a7c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5e149f5e39484a7c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 Id="rId6"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0" name="Google Shape;10;p2"/>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txBox="1"/>
          <p:nvPr>
            <p:ph type="ctrTitle"/>
          </p:nvPr>
        </p:nvSpPr>
        <p:spPr>
          <a:xfrm>
            <a:off x="1625850" y="1317528"/>
            <a:ext cx="5892300" cy="2358300"/>
          </a:xfrm>
          <a:prstGeom prst="rect">
            <a:avLst/>
          </a:prstGeom>
          <a:noFill/>
        </p:spPr>
        <p:txBody>
          <a:bodyPr anchorCtr="0" anchor="ctr" bIns="91425" lIns="91425" spcFirstLastPara="1" rIns="91425" wrap="square" tIns="91425">
            <a:noAutofit/>
          </a:bodyPr>
          <a:lstStyle>
            <a:lvl1pPr lvl="0" algn="ctr">
              <a:lnSpc>
                <a:spcPct val="90000"/>
              </a:lnSpc>
              <a:spcBef>
                <a:spcPts val="0"/>
              </a:spcBef>
              <a:spcAft>
                <a:spcPts val="0"/>
              </a:spcAft>
              <a:buSzPts val="5200"/>
              <a:buNone/>
              <a:defRPr sz="4500">
                <a:latin typeface="Audiowide"/>
                <a:ea typeface="Audiowide"/>
                <a:cs typeface="Audiowide"/>
                <a:sym typeface="Audiowid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 name="Google Shape;14;p2"/>
          <p:cNvSpPr txBox="1"/>
          <p:nvPr>
            <p:ph idx="1" type="subTitle"/>
          </p:nvPr>
        </p:nvSpPr>
        <p:spPr>
          <a:xfrm>
            <a:off x="1625850" y="3778500"/>
            <a:ext cx="5892300" cy="4737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5" name="Google Shape;15;p2"/>
          <p:cNvPicPr preferRelativeResize="0"/>
          <p:nvPr/>
        </p:nvPicPr>
        <p:blipFill>
          <a:blip r:embed="rId3">
            <a:alphaModFix amt="75000"/>
          </a:blip>
          <a:stretch>
            <a:fillRect/>
          </a:stretch>
        </p:blipFill>
        <p:spPr>
          <a:xfrm>
            <a:off x="-1011050" y="-447675"/>
            <a:ext cx="5892301" cy="3648150"/>
          </a:xfrm>
          <a:prstGeom prst="rect">
            <a:avLst/>
          </a:prstGeom>
          <a:noFill/>
          <a:ln>
            <a:noFill/>
          </a:ln>
        </p:spPr>
      </p:pic>
      <p:pic>
        <p:nvPicPr>
          <p:cNvPr id="16" name="Google Shape;16;p2"/>
          <p:cNvPicPr preferRelativeResize="0"/>
          <p:nvPr/>
        </p:nvPicPr>
        <p:blipFill>
          <a:blip r:embed="rId3">
            <a:alphaModFix amt="75000"/>
          </a:blip>
          <a:stretch>
            <a:fillRect/>
          </a:stretch>
        </p:blipFill>
        <p:spPr>
          <a:xfrm rot="10800000">
            <a:off x="4261050" y="1962150"/>
            <a:ext cx="5892301" cy="36481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6" name="Shape 86"/>
        <p:cNvGrpSpPr/>
        <p:nvPr/>
      </p:nvGrpSpPr>
      <p:grpSpPr>
        <a:xfrm>
          <a:off x="0" y="0"/>
          <a:ext cx="0" cy="0"/>
          <a:chOff x="0" y="0"/>
          <a:chExt cx="0" cy="0"/>
        </a:xfrm>
      </p:grpSpPr>
      <p:pic>
        <p:nvPicPr>
          <p:cNvPr id="87" name="Google Shape;87;p11"/>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88" name="Google Shape;88;p11"/>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1"/>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1"/>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1"/>
          <p:cNvSpPr txBox="1"/>
          <p:nvPr>
            <p:ph hasCustomPrompt="1" type="title"/>
          </p:nvPr>
        </p:nvSpPr>
        <p:spPr>
          <a:xfrm rot="186">
            <a:off x="977225" y="1686338"/>
            <a:ext cx="5538000" cy="12342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9600"/>
              <a:buNone/>
              <a:defRPr sz="8100"/>
            </a:lvl1pPr>
            <a:lvl2pPr lvl="1" rtl="0" algn="ctr">
              <a:spcBef>
                <a:spcPts val="0"/>
              </a:spcBef>
              <a:spcAft>
                <a:spcPts val="0"/>
              </a:spcAft>
              <a:buClr>
                <a:schemeClr val="lt1"/>
              </a:buClr>
              <a:buSzPts val="9600"/>
              <a:buNone/>
              <a:defRPr sz="9600">
                <a:solidFill>
                  <a:schemeClr val="lt1"/>
                </a:solidFill>
              </a:defRPr>
            </a:lvl2pPr>
            <a:lvl3pPr lvl="2" rtl="0" algn="ctr">
              <a:spcBef>
                <a:spcPts val="0"/>
              </a:spcBef>
              <a:spcAft>
                <a:spcPts val="0"/>
              </a:spcAft>
              <a:buClr>
                <a:schemeClr val="lt1"/>
              </a:buClr>
              <a:buSzPts val="9600"/>
              <a:buNone/>
              <a:defRPr sz="9600">
                <a:solidFill>
                  <a:schemeClr val="lt1"/>
                </a:solidFill>
              </a:defRPr>
            </a:lvl3pPr>
            <a:lvl4pPr lvl="3" rtl="0" algn="ctr">
              <a:spcBef>
                <a:spcPts val="0"/>
              </a:spcBef>
              <a:spcAft>
                <a:spcPts val="0"/>
              </a:spcAft>
              <a:buClr>
                <a:schemeClr val="lt1"/>
              </a:buClr>
              <a:buSzPts val="9600"/>
              <a:buNone/>
              <a:defRPr sz="9600">
                <a:solidFill>
                  <a:schemeClr val="lt1"/>
                </a:solidFill>
              </a:defRPr>
            </a:lvl4pPr>
            <a:lvl5pPr lvl="4" rtl="0" algn="ctr">
              <a:spcBef>
                <a:spcPts val="0"/>
              </a:spcBef>
              <a:spcAft>
                <a:spcPts val="0"/>
              </a:spcAft>
              <a:buClr>
                <a:schemeClr val="lt1"/>
              </a:buClr>
              <a:buSzPts val="9600"/>
              <a:buNone/>
              <a:defRPr sz="9600">
                <a:solidFill>
                  <a:schemeClr val="lt1"/>
                </a:solidFill>
              </a:defRPr>
            </a:lvl5pPr>
            <a:lvl6pPr lvl="5" rtl="0" algn="ctr">
              <a:spcBef>
                <a:spcPts val="0"/>
              </a:spcBef>
              <a:spcAft>
                <a:spcPts val="0"/>
              </a:spcAft>
              <a:buClr>
                <a:schemeClr val="lt1"/>
              </a:buClr>
              <a:buSzPts val="9600"/>
              <a:buNone/>
              <a:defRPr sz="9600">
                <a:solidFill>
                  <a:schemeClr val="lt1"/>
                </a:solidFill>
              </a:defRPr>
            </a:lvl6pPr>
            <a:lvl7pPr lvl="6" rtl="0" algn="ctr">
              <a:spcBef>
                <a:spcPts val="0"/>
              </a:spcBef>
              <a:spcAft>
                <a:spcPts val="0"/>
              </a:spcAft>
              <a:buClr>
                <a:schemeClr val="lt1"/>
              </a:buClr>
              <a:buSzPts val="9600"/>
              <a:buNone/>
              <a:defRPr sz="9600">
                <a:solidFill>
                  <a:schemeClr val="lt1"/>
                </a:solidFill>
              </a:defRPr>
            </a:lvl7pPr>
            <a:lvl8pPr lvl="7" rtl="0" algn="ctr">
              <a:spcBef>
                <a:spcPts val="0"/>
              </a:spcBef>
              <a:spcAft>
                <a:spcPts val="0"/>
              </a:spcAft>
              <a:buClr>
                <a:schemeClr val="lt1"/>
              </a:buClr>
              <a:buSzPts val="9600"/>
              <a:buNone/>
              <a:defRPr sz="9600">
                <a:solidFill>
                  <a:schemeClr val="lt1"/>
                </a:solidFill>
              </a:defRPr>
            </a:lvl8pPr>
            <a:lvl9pPr lvl="8" rtl="0" algn="ctr">
              <a:spcBef>
                <a:spcPts val="0"/>
              </a:spcBef>
              <a:spcAft>
                <a:spcPts val="0"/>
              </a:spcAft>
              <a:buClr>
                <a:schemeClr val="lt1"/>
              </a:buClr>
              <a:buSzPts val="9600"/>
              <a:buNone/>
              <a:defRPr sz="9600">
                <a:solidFill>
                  <a:schemeClr val="lt1"/>
                </a:solidFill>
              </a:defRPr>
            </a:lvl9pPr>
          </a:lstStyle>
          <a:p>
            <a:r>
              <a:t>xx%</a:t>
            </a:r>
          </a:p>
        </p:txBody>
      </p:sp>
      <p:sp>
        <p:nvSpPr>
          <p:cNvPr id="92" name="Google Shape;92;p11"/>
          <p:cNvSpPr txBox="1"/>
          <p:nvPr>
            <p:ph idx="1" type="subTitle"/>
          </p:nvPr>
        </p:nvSpPr>
        <p:spPr>
          <a:xfrm>
            <a:off x="977225" y="2821638"/>
            <a:ext cx="5538000" cy="45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8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pic>
        <p:nvPicPr>
          <p:cNvPr id="93" name="Google Shape;93;p11"/>
          <p:cNvPicPr preferRelativeResize="0"/>
          <p:nvPr/>
        </p:nvPicPr>
        <p:blipFill rotWithShape="1">
          <a:blip r:embed="rId3">
            <a:alphaModFix amt="75000"/>
          </a:blip>
          <a:srcRect b="0" l="0" r="0" t="0"/>
          <a:stretch/>
        </p:blipFill>
        <p:spPr>
          <a:xfrm rot="6015032">
            <a:off x="3802652" y="445901"/>
            <a:ext cx="7113000" cy="4404125"/>
          </a:xfrm>
          <a:prstGeom prst="rect">
            <a:avLst/>
          </a:prstGeom>
          <a:noFill/>
          <a:ln>
            <a:noFill/>
          </a:ln>
        </p:spPr>
      </p:pic>
      <p:pic>
        <p:nvPicPr>
          <p:cNvPr id="94" name="Google Shape;94;p11"/>
          <p:cNvPicPr preferRelativeResize="0"/>
          <p:nvPr/>
        </p:nvPicPr>
        <p:blipFill rotWithShape="1">
          <a:blip r:embed="rId3">
            <a:alphaModFix amt="75000"/>
          </a:blip>
          <a:srcRect b="0" l="-60" r="0" t="537"/>
          <a:stretch/>
        </p:blipFill>
        <p:spPr>
          <a:xfrm rot="-5399997">
            <a:off x="-1590800" y="1404054"/>
            <a:ext cx="5772273" cy="355281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95" name="Shape 9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1">
    <p:spTree>
      <p:nvGrpSpPr>
        <p:cNvPr id="96" name="Shape 96"/>
        <p:cNvGrpSpPr/>
        <p:nvPr/>
      </p:nvGrpSpPr>
      <p:grpSpPr>
        <a:xfrm>
          <a:off x="0" y="0"/>
          <a:ext cx="0" cy="0"/>
          <a:chOff x="0" y="0"/>
          <a:chExt cx="0" cy="0"/>
        </a:xfrm>
      </p:grpSpPr>
      <p:pic>
        <p:nvPicPr>
          <p:cNvPr id="97" name="Google Shape;97;p13"/>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98" name="Google Shape;98;p13"/>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3"/>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txBox="1"/>
          <p:nvPr>
            <p:ph type="title"/>
          </p:nvPr>
        </p:nvSpPr>
        <p:spPr>
          <a:xfrm>
            <a:off x="713224" y="1835250"/>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2" name="Google Shape;102;p13"/>
          <p:cNvSpPr txBox="1"/>
          <p:nvPr>
            <p:ph idx="1" type="subTitle"/>
          </p:nvPr>
        </p:nvSpPr>
        <p:spPr>
          <a:xfrm>
            <a:off x="713224" y="22693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3" name="Google Shape;103;p13"/>
          <p:cNvSpPr txBox="1"/>
          <p:nvPr>
            <p:ph idx="2" type="title"/>
          </p:nvPr>
        </p:nvSpPr>
        <p:spPr>
          <a:xfrm>
            <a:off x="713224" y="3680488"/>
            <a:ext cx="2305500" cy="5277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4" name="Google Shape;104;p13"/>
          <p:cNvSpPr txBox="1"/>
          <p:nvPr>
            <p:ph idx="3" type="subTitle"/>
          </p:nvPr>
        </p:nvSpPr>
        <p:spPr>
          <a:xfrm>
            <a:off x="713224" y="4114613"/>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 name="Google Shape;105;p13"/>
          <p:cNvSpPr txBox="1"/>
          <p:nvPr>
            <p:ph idx="4" type="title"/>
          </p:nvPr>
        </p:nvSpPr>
        <p:spPr>
          <a:xfrm>
            <a:off x="3419251" y="3680488"/>
            <a:ext cx="2305500" cy="5277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6" name="Google Shape;106;p13"/>
          <p:cNvSpPr txBox="1"/>
          <p:nvPr>
            <p:ph idx="5" type="subTitle"/>
          </p:nvPr>
        </p:nvSpPr>
        <p:spPr>
          <a:xfrm>
            <a:off x="3419251" y="4114613"/>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7" name="Google Shape;107;p13"/>
          <p:cNvSpPr txBox="1"/>
          <p:nvPr>
            <p:ph idx="6" type="title"/>
          </p:nvPr>
        </p:nvSpPr>
        <p:spPr>
          <a:xfrm>
            <a:off x="3419251" y="1835250"/>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8" name="Google Shape;108;p13"/>
          <p:cNvSpPr txBox="1"/>
          <p:nvPr>
            <p:ph idx="7" type="subTitle"/>
          </p:nvPr>
        </p:nvSpPr>
        <p:spPr>
          <a:xfrm>
            <a:off x="3419251" y="22693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9" name="Google Shape;109;p13"/>
          <p:cNvSpPr txBox="1"/>
          <p:nvPr>
            <p:ph hasCustomPrompt="1" idx="8" type="title"/>
          </p:nvPr>
        </p:nvSpPr>
        <p:spPr>
          <a:xfrm>
            <a:off x="1415374" y="1344775"/>
            <a:ext cx="9012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p:nvPr>
            <p:ph hasCustomPrompt="1" idx="9" type="title"/>
          </p:nvPr>
        </p:nvSpPr>
        <p:spPr>
          <a:xfrm>
            <a:off x="4121401" y="3190025"/>
            <a:ext cx="9012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p:nvPr>
            <p:ph hasCustomPrompt="1" idx="13" type="title"/>
          </p:nvPr>
        </p:nvSpPr>
        <p:spPr>
          <a:xfrm>
            <a:off x="1415374" y="3190025"/>
            <a:ext cx="9012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p:nvPr>
            <p:ph hasCustomPrompt="1" idx="14" type="title"/>
          </p:nvPr>
        </p:nvSpPr>
        <p:spPr>
          <a:xfrm>
            <a:off x="4121401" y="1344775"/>
            <a:ext cx="9012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p:nvPr>
            <p:ph idx="15" type="title"/>
          </p:nvPr>
        </p:nvSpPr>
        <p:spPr>
          <a:xfrm>
            <a:off x="6125276" y="3680488"/>
            <a:ext cx="2305500" cy="5277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4" name="Google Shape;114;p13"/>
          <p:cNvSpPr txBox="1"/>
          <p:nvPr>
            <p:ph idx="16" type="subTitle"/>
          </p:nvPr>
        </p:nvSpPr>
        <p:spPr>
          <a:xfrm>
            <a:off x="6125276" y="4114613"/>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5" name="Google Shape;115;p13"/>
          <p:cNvSpPr txBox="1"/>
          <p:nvPr>
            <p:ph idx="17" type="title"/>
          </p:nvPr>
        </p:nvSpPr>
        <p:spPr>
          <a:xfrm>
            <a:off x="6125276" y="1835250"/>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6" name="Google Shape;116;p13"/>
          <p:cNvSpPr txBox="1"/>
          <p:nvPr>
            <p:ph idx="18" type="subTitle"/>
          </p:nvPr>
        </p:nvSpPr>
        <p:spPr>
          <a:xfrm>
            <a:off x="6125276" y="22693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7" name="Google Shape;117;p13"/>
          <p:cNvSpPr txBox="1"/>
          <p:nvPr>
            <p:ph hasCustomPrompt="1" idx="19" type="title"/>
          </p:nvPr>
        </p:nvSpPr>
        <p:spPr>
          <a:xfrm>
            <a:off x="6827426" y="3190025"/>
            <a:ext cx="9012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p:nvPr>
            <p:ph hasCustomPrompt="1" idx="20" type="title"/>
          </p:nvPr>
        </p:nvSpPr>
        <p:spPr>
          <a:xfrm>
            <a:off x="6827426" y="1344775"/>
            <a:ext cx="9012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pic>
        <p:nvPicPr>
          <p:cNvPr id="119" name="Google Shape;119;p13"/>
          <p:cNvPicPr preferRelativeResize="0"/>
          <p:nvPr/>
        </p:nvPicPr>
        <p:blipFill>
          <a:blip r:embed="rId3">
            <a:alphaModFix amt="75000"/>
          </a:blip>
          <a:stretch>
            <a:fillRect/>
          </a:stretch>
        </p:blipFill>
        <p:spPr>
          <a:xfrm rot="-5400000">
            <a:off x="-1377750" y="2269750"/>
            <a:ext cx="4857272" cy="3007325"/>
          </a:xfrm>
          <a:prstGeom prst="rect">
            <a:avLst/>
          </a:prstGeom>
          <a:noFill/>
          <a:ln>
            <a:noFill/>
          </a:ln>
        </p:spPr>
      </p:pic>
      <p:pic>
        <p:nvPicPr>
          <p:cNvPr id="120" name="Google Shape;120;p13"/>
          <p:cNvPicPr preferRelativeResize="0"/>
          <p:nvPr/>
        </p:nvPicPr>
        <p:blipFill>
          <a:blip r:embed="rId3">
            <a:alphaModFix amt="75000"/>
          </a:blip>
          <a:stretch>
            <a:fillRect/>
          </a:stretch>
        </p:blipFill>
        <p:spPr>
          <a:xfrm rot="5400000">
            <a:off x="5366340" y="82974"/>
            <a:ext cx="5095572" cy="3154876"/>
          </a:xfrm>
          <a:prstGeom prst="rect">
            <a:avLst/>
          </a:prstGeom>
          <a:noFill/>
          <a:ln>
            <a:noFill/>
          </a:ln>
        </p:spPr>
      </p:pic>
      <p:sp>
        <p:nvSpPr>
          <p:cNvPr id="121" name="Google Shape;121;p13"/>
          <p:cNvSpPr txBox="1"/>
          <p:nvPr>
            <p:ph idx="21"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122" name="Shape 122"/>
        <p:cNvGrpSpPr/>
        <p:nvPr/>
      </p:nvGrpSpPr>
      <p:grpSpPr>
        <a:xfrm>
          <a:off x="0" y="0"/>
          <a:ext cx="0" cy="0"/>
          <a:chOff x="0" y="0"/>
          <a:chExt cx="0" cy="0"/>
        </a:xfrm>
      </p:grpSpPr>
      <p:pic>
        <p:nvPicPr>
          <p:cNvPr id="123" name="Google Shape;123;p14"/>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24" name="Google Shape;124;p14"/>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4"/>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4"/>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4"/>
          <p:cNvSpPr txBox="1"/>
          <p:nvPr>
            <p:ph type="title"/>
          </p:nvPr>
        </p:nvSpPr>
        <p:spPr>
          <a:xfrm>
            <a:off x="1486024" y="3068248"/>
            <a:ext cx="6172200" cy="446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500"/>
              <a:buNone/>
              <a:defRPr sz="2200">
                <a:solidFill>
                  <a:schemeClr val="accent1"/>
                </a:solidFill>
              </a:defRPr>
            </a:lvl1pPr>
            <a:lvl2pPr lvl="1" rtl="0" algn="ctr">
              <a:spcBef>
                <a:spcPts val="0"/>
              </a:spcBef>
              <a:spcAft>
                <a:spcPts val="0"/>
              </a:spcAft>
              <a:buClr>
                <a:schemeClr val="lt1"/>
              </a:buClr>
              <a:buSzPts val="3000"/>
              <a:buNone/>
              <a:defRPr sz="3000">
                <a:solidFill>
                  <a:schemeClr val="lt1"/>
                </a:solidFill>
              </a:defRPr>
            </a:lvl2pPr>
            <a:lvl3pPr lvl="2" rtl="0" algn="ctr">
              <a:spcBef>
                <a:spcPts val="0"/>
              </a:spcBef>
              <a:spcAft>
                <a:spcPts val="0"/>
              </a:spcAft>
              <a:buClr>
                <a:schemeClr val="lt1"/>
              </a:buClr>
              <a:buSzPts val="3000"/>
              <a:buNone/>
              <a:defRPr sz="3000">
                <a:solidFill>
                  <a:schemeClr val="lt1"/>
                </a:solidFill>
              </a:defRPr>
            </a:lvl3pPr>
            <a:lvl4pPr lvl="3" rtl="0" algn="ctr">
              <a:spcBef>
                <a:spcPts val="0"/>
              </a:spcBef>
              <a:spcAft>
                <a:spcPts val="0"/>
              </a:spcAft>
              <a:buClr>
                <a:schemeClr val="lt1"/>
              </a:buClr>
              <a:buSzPts val="3000"/>
              <a:buNone/>
              <a:defRPr sz="3000">
                <a:solidFill>
                  <a:schemeClr val="lt1"/>
                </a:solidFill>
              </a:defRPr>
            </a:lvl4pPr>
            <a:lvl5pPr lvl="4" rtl="0" algn="ctr">
              <a:spcBef>
                <a:spcPts val="0"/>
              </a:spcBef>
              <a:spcAft>
                <a:spcPts val="0"/>
              </a:spcAft>
              <a:buClr>
                <a:schemeClr val="lt1"/>
              </a:buClr>
              <a:buSzPts val="3000"/>
              <a:buNone/>
              <a:defRPr sz="3000">
                <a:solidFill>
                  <a:schemeClr val="lt1"/>
                </a:solidFill>
              </a:defRPr>
            </a:lvl5pPr>
            <a:lvl6pPr lvl="5" rtl="0" algn="ctr">
              <a:spcBef>
                <a:spcPts val="0"/>
              </a:spcBef>
              <a:spcAft>
                <a:spcPts val="0"/>
              </a:spcAft>
              <a:buClr>
                <a:schemeClr val="lt1"/>
              </a:buClr>
              <a:buSzPts val="3000"/>
              <a:buNone/>
              <a:defRPr sz="3000">
                <a:solidFill>
                  <a:schemeClr val="lt1"/>
                </a:solidFill>
              </a:defRPr>
            </a:lvl6pPr>
            <a:lvl7pPr lvl="6" rtl="0" algn="ctr">
              <a:spcBef>
                <a:spcPts val="0"/>
              </a:spcBef>
              <a:spcAft>
                <a:spcPts val="0"/>
              </a:spcAft>
              <a:buClr>
                <a:schemeClr val="lt1"/>
              </a:buClr>
              <a:buSzPts val="3000"/>
              <a:buNone/>
              <a:defRPr sz="3000">
                <a:solidFill>
                  <a:schemeClr val="lt1"/>
                </a:solidFill>
              </a:defRPr>
            </a:lvl7pPr>
            <a:lvl8pPr lvl="7" rtl="0" algn="ctr">
              <a:spcBef>
                <a:spcPts val="0"/>
              </a:spcBef>
              <a:spcAft>
                <a:spcPts val="0"/>
              </a:spcAft>
              <a:buClr>
                <a:schemeClr val="lt1"/>
              </a:buClr>
              <a:buSzPts val="3000"/>
              <a:buNone/>
              <a:defRPr sz="3000">
                <a:solidFill>
                  <a:schemeClr val="lt1"/>
                </a:solidFill>
              </a:defRPr>
            </a:lvl8pPr>
            <a:lvl9pPr lvl="8" rtl="0" algn="ctr">
              <a:spcBef>
                <a:spcPts val="0"/>
              </a:spcBef>
              <a:spcAft>
                <a:spcPts val="0"/>
              </a:spcAft>
              <a:buClr>
                <a:schemeClr val="lt1"/>
              </a:buClr>
              <a:buSzPts val="3000"/>
              <a:buNone/>
              <a:defRPr sz="3000">
                <a:solidFill>
                  <a:schemeClr val="lt1"/>
                </a:solidFill>
              </a:defRPr>
            </a:lvl9pPr>
          </a:lstStyle>
          <a:p/>
        </p:txBody>
      </p:sp>
      <p:sp>
        <p:nvSpPr>
          <p:cNvPr id="128" name="Google Shape;128;p14"/>
          <p:cNvSpPr txBox="1"/>
          <p:nvPr>
            <p:ph idx="1" type="subTitle"/>
          </p:nvPr>
        </p:nvSpPr>
        <p:spPr>
          <a:xfrm>
            <a:off x="1485800" y="1628863"/>
            <a:ext cx="6172200" cy="1498200"/>
          </a:xfrm>
          <a:prstGeom prst="rect">
            <a:avLst/>
          </a:prstGeom>
          <a:noFill/>
        </p:spPr>
        <p:txBody>
          <a:bodyPr anchorCtr="0" anchor="b" bIns="91425" lIns="91425" spcFirstLastPara="1" rIns="91425" wrap="square" tIns="91425">
            <a:noAutofit/>
          </a:bodyPr>
          <a:lstStyle>
            <a:lvl1pPr lvl="0" rtl="0" algn="r">
              <a:lnSpc>
                <a:spcPct val="100000"/>
              </a:lnSpc>
              <a:spcBef>
                <a:spcPts val="0"/>
              </a:spcBef>
              <a:spcAft>
                <a:spcPts val="0"/>
              </a:spcAft>
              <a:buClr>
                <a:schemeClr val="lt1"/>
              </a:buClr>
              <a:buSzPts val="2500"/>
              <a:buNone/>
              <a:defRPr sz="2600">
                <a:solidFill>
                  <a:schemeClr val="lt1"/>
                </a:solidFill>
              </a:defRPr>
            </a:lvl1pPr>
            <a:lvl2pPr lvl="1" rtl="0" algn="ctr">
              <a:lnSpc>
                <a:spcPct val="100000"/>
              </a:lnSpc>
              <a:spcBef>
                <a:spcPts val="0"/>
              </a:spcBef>
              <a:spcAft>
                <a:spcPts val="0"/>
              </a:spcAft>
              <a:buClr>
                <a:schemeClr val="lt1"/>
              </a:buClr>
              <a:buSzPts val="2500"/>
              <a:buNone/>
              <a:defRPr sz="2500">
                <a:solidFill>
                  <a:schemeClr val="lt1"/>
                </a:solidFill>
              </a:defRPr>
            </a:lvl2pPr>
            <a:lvl3pPr lvl="2" rtl="0" algn="ctr">
              <a:lnSpc>
                <a:spcPct val="100000"/>
              </a:lnSpc>
              <a:spcBef>
                <a:spcPts val="0"/>
              </a:spcBef>
              <a:spcAft>
                <a:spcPts val="0"/>
              </a:spcAft>
              <a:buClr>
                <a:schemeClr val="lt1"/>
              </a:buClr>
              <a:buSzPts val="2500"/>
              <a:buNone/>
              <a:defRPr sz="2500">
                <a:solidFill>
                  <a:schemeClr val="lt1"/>
                </a:solidFill>
              </a:defRPr>
            </a:lvl3pPr>
            <a:lvl4pPr lvl="3" rtl="0" algn="ctr">
              <a:lnSpc>
                <a:spcPct val="100000"/>
              </a:lnSpc>
              <a:spcBef>
                <a:spcPts val="0"/>
              </a:spcBef>
              <a:spcAft>
                <a:spcPts val="0"/>
              </a:spcAft>
              <a:buClr>
                <a:schemeClr val="lt1"/>
              </a:buClr>
              <a:buSzPts val="2500"/>
              <a:buNone/>
              <a:defRPr sz="2500">
                <a:solidFill>
                  <a:schemeClr val="lt1"/>
                </a:solidFill>
              </a:defRPr>
            </a:lvl4pPr>
            <a:lvl5pPr lvl="4" rtl="0" algn="ctr">
              <a:lnSpc>
                <a:spcPct val="100000"/>
              </a:lnSpc>
              <a:spcBef>
                <a:spcPts val="0"/>
              </a:spcBef>
              <a:spcAft>
                <a:spcPts val="0"/>
              </a:spcAft>
              <a:buClr>
                <a:schemeClr val="lt1"/>
              </a:buClr>
              <a:buSzPts val="2500"/>
              <a:buNone/>
              <a:defRPr sz="2500">
                <a:solidFill>
                  <a:schemeClr val="lt1"/>
                </a:solidFill>
              </a:defRPr>
            </a:lvl5pPr>
            <a:lvl6pPr lvl="5" rtl="0" algn="ctr">
              <a:lnSpc>
                <a:spcPct val="100000"/>
              </a:lnSpc>
              <a:spcBef>
                <a:spcPts val="0"/>
              </a:spcBef>
              <a:spcAft>
                <a:spcPts val="0"/>
              </a:spcAft>
              <a:buClr>
                <a:schemeClr val="lt1"/>
              </a:buClr>
              <a:buSzPts val="2500"/>
              <a:buNone/>
              <a:defRPr sz="2500">
                <a:solidFill>
                  <a:schemeClr val="lt1"/>
                </a:solidFill>
              </a:defRPr>
            </a:lvl6pPr>
            <a:lvl7pPr lvl="6" rtl="0" algn="ctr">
              <a:lnSpc>
                <a:spcPct val="100000"/>
              </a:lnSpc>
              <a:spcBef>
                <a:spcPts val="0"/>
              </a:spcBef>
              <a:spcAft>
                <a:spcPts val="0"/>
              </a:spcAft>
              <a:buClr>
                <a:schemeClr val="lt1"/>
              </a:buClr>
              <a:buSzPts val="2500"/>
              <a:buNone/>
              <a:defRPr sz="2500">
                <a:solidFill>
                  <a:schemeClr val="lt1"/>
                </a:solidFill>
              </a:defRPr>
            </a:lvl7pPr>
            <a:lvl8pPr lvl="7" rtl="0" algn="ctr">
              <a:lnSpc>
                <a:spcPct val="100000"/>
              </a:lnSpc>
              <a:spcBef>
                <a:spcPts val="0"/>
              </a:spcBef>
              <a:spcAft>
                <a:spcPts val="0"/>
              </a:spcAft>
              <a:buClr>
                <a:schemeClr val="lt1"/>
              </a:buClr>
              <a:buSzPts val="2500"/>
              <a:buNone/>
              <a:defRPr sz="2500">
                <a:solidFill>
                  <a:schemeClr val="lt1"/>
                </a:solidFill>
              </a:defRPr>
            </a:lvl8pPr>
            <a:lvl9pPr lvl="8" rtl="0" algn="ctr">
              <a:lnSpc>
                <a:spcPct val="100000"/>
              </a:lnSpc>
              <a:spcBef>
                <a:spcPts val="0"/>
              </a:spcBef>
              <a:spcAft>
                <a:spcPts val="0"/>
              </a:spcAft>
              <a:buClr>
                <a:schemeClr val="lt1"/>
              </a:buClr>
              <a:buSzPts val="2500"/>
              <a:buNone/>
              <a:defRPr sz="2500">
                <a:solidFill>
                  <a:schemeClr val="lt1"/>
                </a:solidFill>
              </a:defRPr>
            </a:lvl9pPr>
          </a:lstStyle>
          <a:p/>
        </p:txBody>
      </p:sp>
      <p:pic>
        <p:nvPicPr>
          <p:cNvPr id="129" name="Google Shape;129;p14"/>
          <p:cNvPicPr preferRelativeResize="0"/>
          <p:nvPr/>
        </p:nvPicPr>
        <p:blipFill rotWithShape="1">
          <a:blip r:embed="rId3">
            <a:alphaModFix amt="75000"/>
          </a:blip>
          <a:srcRect b="0" l="0" r="0" t="0"/>
          <a:stretch/>
        </p:blipFill>
        <p:spPr>
          <a:xfrm>
            <a:off x="-1436100" y="-758750"/>
            <a:ext cx="6816174" cy="4220351"/>
          </a:xfrm>
          <a:prstGeom prst="rect">
            <a:avLst/>
          </a:prstGeom>
          <a:noFill/>
          <a:ln>
            <a:noFill/>
          </a:ln>
        </p:spPr>
      </p:pic>
      <p:pic>
        <p:nvPicPr>
          <p:cNvPr id="130" name="Google Shape;130;p14"/>
          <p:cNvPicPr preferRelativeResize="0"/>
          <p:nvPr/>
        </p:nvPicPr>
        <p:blipFill rotWithShape="1">
          <a:blip r:embed="rId3">
            <a:alphaModFix amt="75000"/>
          </a:blip>
          <a:srcRect b="0" l="-60" r="0" t="537"/>
          <a:stretch/>
        </p:blipFill>
        <p:spPr>
          <a:xfrm rot="-10799997">
            <a:off x="4648077" y="1876429"/>
            <a:ext cx="5772273" cy="355281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_2">
    <p:spTree>
      <p:nvGrpSpPr>
        <p:cNvPr id="131" name="Shape 131"/>
        <p:cNvGrpSpPr/>
        <p:nvPr/>
      </p:nvGrpSpPr>
      <p:grpSpPr>
        <a:xfrm>
          <a:off x="0" y="0"/>
          <a:ext cx="0" cy="0"/>
          <a:chOff x="0" y="0"/>
          <a:chExt cx="0" cy="0"/>
        </a:xfrm>
      </p:grpSpPr>
      <p:pic>
        <p:nvPicPr>
          <p:cNvPr id="132" name="Google Shape;132;p15"/>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33" name="Google Shape;133;p15"/>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5"/>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5"/>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5"/>
          <p:cNvSpPr txBox="1"/>
          <p:nvPr>
            <p:ph type="title"/>
          </p:nvPr>
        </p:nvSpPr>
        <p:spPr>
          <a:xfrm>
            <a:off x="964750" y="1536350"/>
            <a:ext cx="2947500" cy="55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7" name="Google Shape;137;p15"/>
          <p:cNvSpPr txBox="1"/>
          <p:nvPr>
            <p:ph idx="1" type="subTitle"/>
          </p:nvPr>
        </p:nvSpPr>
        <p:spPr>
          <a:xfrm rot="350">
            <a:off x="964550" y="2381675"/>
            <a:ext cx="2947500" cy="1404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1400"/>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138" name="Google Shape;138;p15"/>
          <p:cNvPicPr preferRelativeResize="0"/>
          <p:nvPr/>
        </p:nvPicPr>
        <p:blipFill rotWithShape="1">
          <a:blip r:embed="rId3">
            <a:alphaModFix amt="75000"/>
          </a:blip>
          <a:srcRect b="0" l="20571" r="0" t="8875"/>
          <a:stretch/>
        </p:blipFill>
        <p:spPr>
          <a:xfrm rot="10800000">
            <a:off x="4713096" y="1967777"/>
            <a:ext cx="4497577" cy="3194774"/>
          </a:xfrm>
          <a:prstGeom prst="rect">
            <a:avLst/>
          </a:prstGeom>
          <a:noFill/>
          <a:ln>
            <a:noFill/>
          </a:ln>
        </p:spPr>
      </p:pic>
      <p:pic>
        <p:nvPicPr>
          <p:cNvPr id="139" name="Google Shape;139;p15"/>
          <p:cNvPicPr preferRelativeResize="0"/>
          <p:nvPr/>
        </p:nvPicPr>
        <p:blipFill rotWithShape="1">
          <a:blip r:embed="rId3">
            <a:alphaModFix amt="75000"/>
          </a:blip>
          <a:srcRect b="0" l="20886" r="0" t="8231"/>
          <a:stretch/>
        </p:blipFill>
        <p:spPr>
          <a:xfrm rot="4">
            <a:off x="-66675" y="-190497"/>
            <a:ext cx="4563850" cy="327786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_1_1">
    <p:spTree>
      <p:nvGrpSpPr>
        <p:cNvPr id="140" name="Shape 140"/>
        <p:cNvGrpSpPr/>
        <p:nvPr/>
      </p:nvGrpSpPr>
      <p:grpSpPr>
        <a:xfrm>
          <a:off x="0" y="0"/>
          <a:ext cx="0" cy="0"/>
          <a:chOff x="0" y="0"/>
          <a:chExt cx="0" cy="0"/>
        </a:xfrm>
      </p:grpSpPr>
      <p:pic>
        <p:nvPicPr>
          <p:cNvPr id="141" name="Google Shape;141;p16"/>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42" name="Google Shape;142;p16"/>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6"/>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6"/>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6"/>
          <p:cNvSpPr txBox="1"/>
          <p:nvPr>
            <p:ph idx="1" type="body"/>
          </p:nvPr>
        </p:nvSpPr>
        <p:spPr>
          <a:xfrm>
            <a:off x="720000" y="1456400"/>
            <a:ext cx="7704000" cy="25947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dk2"/>
              </a:buClr>
              <a:buSzPts val="1200"/>
              <a:buChar char="●"/>
              <a:defRPr b="1" sz="1200"/>
            </a:lvl1pPr>
            <a:lvl2pPr indent="-317500" lvl="1" marL="914400" rtl="0">
              <a:spcBef>
                <a:spcPts val="0"/>
              </a:spcBef>
              <a:spcAft>
                <a:spcPts val="0"/>
              </a:spcAft>
              <a:buClr>
                <a:schemeClr val="lt1"/>
              </a:buClr>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46" name="Google Shape;146;p16"/>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47" name="Google Shape;147;p16"/>
          <p:cNvPicPr preferRelativeResize="0"/>
          <p:nvPr/>
        </p:nvPicPr>
        <p:blipFill rotWithShape="1">
          <a:blip r:embed="rId3">
            <a:alphaModFix amt="75000"/>
          </a:blip>
          <a:srcRect b="0" l="0" r="0" t="0"/>
          <a:stretch/>
        </p:blipFill>
        <p:spPr>
          <a:xfrm rot="5400000">
            <a:off x="5369415" y="-442041"/>
            <a:ext cx="5662423" cy="3506001"/>
          </a:xfrm>
          <a:prstGeom prst="rect">
            <a:avLst/>
          </a:prstGeom>
          <a:noFill/>
          <a:ln>
            <a:noFill/>
          </a:ln>
        </p:spPr>
      </p:pic>
      <p:pic>
        <p:nvPicPr>
          <p:cNvPr id="148" name="Google Shape;148;p16"/>
          <p:cNvPicPr preferRelativeResize="0"/>
          <p:nvPr/>
        </p:nvPicPr>
        <p:blipFill rotWithShape="1">
          <a:blip r:embed="rId3">
            <a:alphaModFix amt="75000"/>
          </a:blip>
          <a:srcRect b="0" l="-60" r="0" t="537"/>
          <a:stretch/>
        </p:blipFill>
        <p:spPr>
          <a:xfrm rot="-5399997">
            <a:off x="-1828923" y="1781179"/>
            <a:ext cx="5772273" cy="355281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2">
    <p:spTree>
      <p:nvGrpSpPr>
        <p:cNvPr id="149" name="Shape 149"/>
        <p:cNvGrpSpPr/>
        <p:nvPr/>
      </p:nvGrpSpPr>
      <p:grpSpPr>
        <a:xfrm>
          <a:off x="0" y="0"/>
          <a:ext cx="0" cy="0"/>
          <a:chOff x="0" y="0"/>
          <a:chExt cx="0" cy="0"/>
        </a:xfrm>
      </p:grpSpPr>
      <p:pic>
        <p:nvPicPr>
          <p:cNvPr id="150" name="Google Shape;150;p17"/>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51" name="Google Shape;151;p17"/>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7"/>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7"/>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7"/>
          <p:cNvSpPr txBox="1"/>
          <p:nvPr>
            <p:ph idx="1" type="body"/>
          </p:nvPr>
        </p:nvSpPr>
        <p:spPr>
          <a:xfrm>
            <a:off x="713225" y="1475125"/>
            <a:ext cx="7717500" cy="3128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55" name="Google Shape;155;p17"/>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56" name="Google Shape;156;p17"/>
          <p:cNvPicPr preferRelativeResize="0"/>
          <p:nvPr/>
        </p:nvPicPr>
        <p:blipFill rotWithShape="1">
          <a:blip r:embed="rId3">
            <a:alphaModFix amt="75000"/>
          </a:blip>
          <a:srcRect b="73705" l="-60" r="0" t="535"/>
          <a:stretch/>
        </p:blipFill>
        <p:spPr>
          <a:xfrm rot="5400003">
            <a:off x="-2495438" y="2110890"/>
            <a:ext cx="5461376" cy="870545"/>
          </a:xfrm>
          <a:prstGeom prst="rect">
            <a:avLst/>
          </a:prstGeom>
          <a:noFill/>
          <a:ln>
            <a:noFill/>
          </a:ln>
        </p:spPr>
      </p:pic>
      <p:pic>
        <p:nvPicPr>
          <p:cNvPr id="157" name="Google Shape;157;p17"/>
          <p:cNvPicPr preferRelativeResize="0"/>
          <p:nvPr/>
        </p:nvPicPr>
        <p:blipFill rotWithShape="1">
          <a:blip r:embed="rId3">
            <a:alphaModFix amt="75000"/>
          </a:blip>
          <a:srcRect b="73705" l="-60" r="0" t="535"/>
          <a:stretch/>
        </p:blipFill>
        <p:spPr>
          <a:xfrm rot="-5399997">
            <a:off x="6178013" y="2110891"/>
            <a:ext cx="5461376" cy="87054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158" name="Shape 158"/>
        <p:cNvGrpSpPr/>
        <p:nvPr/>
      </p:nvGrpSpPr>
      <p:grpSpPr>
        <a:xfrm>
          <a:off x="0" y="0"/>
          <a:ext cx="0" cy="0"/>
          <a:chOff x="0" y="0"/>
          <a:chExt cx="0" cy="0"/>
        </a:xfrm>
      </p:grpSpPr>
      <p:pic>
        <p:nvPicPr>
          <p:cNvPr id="159" name="Google Shape;159;p18"/>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60" name="Google Shape;160;p18"/>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8"/>
          <p:cNvSpPr txBox="1"/>
          <p:nvPr>
            <p:ph type="title"/>
          </p:nvPr>
        </p:nvSpPr>
        <p:spPr>
          <a:xfrm rot="-1114">
            <a:off x="726775" y="2183450"/>
            <a:ext cx="2778300" cy="82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62" name="Google Shape;162;p18"/>
          <p:cNvSpPr txBox="1"/>
          <p:nvPr>
            <p:ph idx="1" type="subTitle"/>
          </p:nvPr>
        </p:nvSpPr>
        <p:spPr>
          <a:xfrm rot="371">
            <a:off x="726775" y="2991552"/>
            <a:ext cx="2778300" cy="48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3" name="Google Shape;163;p18"/>
          <p:cNvSpPr txBox="1"/>
          <p:nvPr>
            <p:ph idx="2" type="title"/>
          </p:nvPr>
        </p:nvSpPr>
        <p:spPr>
          <a:xfrm>
            <a:off x="3189587" y="3304275"/>
            <a:ext cx="27783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64" name="Google Shape;164;p18"/>
          <p:cNvSpPr txBox="1"/>
          <p:nvPr>
            <p:ph idx="3" type="subTitle"/>
          </p:nvPr>
        </p:nvSpPr>
        <p:spPr>
          <a:xfrm>
            <a:off x="3189587" y="4114925"/>
            <a:ext cx="27783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5" name="Google Shape;165;p18"/>
          <p:cNvSpPr txBox="1"/>
          <p:nvPr>
            <p:ph idx="4" type="title"/>
          </p:nvPr>
        </p:nvSpPr>
        <p:spPr>
          <a:xfrm>
            <a:off x="5652399" y="2182150"/>
            <a:ext cx="27783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66" name="Google Shape;166;p18"/>
          <p:cNvSpPr txBox="1"/>
          <p:nvPr>
            <p:ph idx="5" type="subTitle"/>
          </p:nvPr>
        </p:nvSpPr>
        <p:spPr>
          <a:xfrm>
            <a:off x="5652399" y="2991875"/>
            <a:ext cx="2778300" cy="48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7" name="Google Shape;167;p18"/>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8"/>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9" name="Google Shape;169;p18"/>
          <p:cNvPicPr preferRelativeResize="0"/>
          <p:nvPr/>
        </p:nvPicPr>
        <p:blipFill rotWithShape="1">
          <a:blip r:embed="rId3">
            <a:alphaModFix amt="75000"/>
          </a:blip>
          <a:srcRect b="0" l="16597" r="0" t="23395"/>
          <a:stretch/>
        </p:blipFill>
        <p:spPr>
          <a:xfrm rot="-5400000">
            <a:off x="-1349762" y="941737"/>
            <a:ext cx="5684874" cy="3233001"/>
          </a:xfrm>
          <a:prstGeom prst="rect">
            <a:avLst/>
          </a:prstGeom>
          <a:noFill/>
          <a:ln>
            <a:noFill/>
          </a:ln>
        </p:spPr>
      </p:pic>
      <p:pic>
        <p:nvPicPr>
          <p:cNvPr id="170" name="Google Shape;170;p18"/>
          <p:cNvPicPr preferRelativeResize="0"/>
          <p:nvPr/>
        </p:nvPicPr>
        <p:blipFill rotWithShape="1">
          <a:blip r:embed="rId3">
            <a:alphaModFix amt="75000"/>
          </a:blip>
          <a:srcRect b="0" l="23059" r="0" t="16268"/>
          <a:stretch/>
        </p:blipFill>
        <p:spPr>
          <a:xfrm rot="5400004">
            <a:off x="5600637" y="400113"/>
            <a:ext cx="4438774" cy="2990847"/>
          </a:xfrm>
          <a:prstGeom prst="rect">
            <a:avLst/>
          </a:prstGeom>
          <a:noFill/>
          <a:ln>
            <a:noFill/>
          </a:ln>
        </p:spPr>
      </p:pic>
      <p:sp>
        <p:nvSpPr>
          <p:cNvPr id="171" name="Google Shape;171;p18"/>
          <p:cNvSpPr txBox="1"/>
          <p:nvPr>
            <p:ph idx="6"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_1">
    <p:spTree>
      <p:nvGrpSpPr>
        <p:cNvPr id="172" name="Shape 172"/>
        <p:cNvGrpSpPr/>
        <p:nvPr/>
      </p:nvGrpSpPr>
      <p:grpSpPr>
        <a:xfrm>
          <a:off x="0" y="0"/>
          <a:ext cx="0" cy="0"/>
          <a:chOff x="0" y="0"/>
          <a:chExt cx="0" cy="0"/>
        </a:xfrm>
      </p:grpSpPr>
      <p:pic>
        <p:nvPicPr>
          <p:cNvPr id="173" name="Google Shape;173;p19"/>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74" name="Google Shape;174;p19"/>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9"/>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9"/>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9"/>
          <p:cNvSpPr txBox="1"/>
          <p:nvPr>
            <p:ph type="title"/>
          </p:nvPr>
        </p:nvSpPr>
        <p:spPr>
          <a:xfrm>
            <a:off x="1600200" y="1345325"/>
            <a:ext cx="5943600" cy="38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78" name="Google Shape;178;p19"/>
          <p:cNvSpPr txBox="1"/>
          <p:nvPr>
            <p:ph idx="1" type="subTitle"/>
          </p:nvPr>
        </p:nvSpPr>
        <p:spPr>
          <a:xfrm>
            <a:off x="1600200" y="1576824"/>
            <a:ext cx="5943600" cy="76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9" name="Google Shape;179;p19"/>
          <p:cNvSpPr txBox="1"/>
          <p:nvPr>
            <p:ph idx="2" type="title"/>
          </p:nvPr>
        </p:nvSpPr>
        <p:spPr>
          <a:xfrm>
            <a:off x="1600200" y="2491787"/>
            <a:ext cx="5943600" cy="38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80" name="Google Shape;180;p19"/>
          <p:cNvSpPr txBox="1"/>
          <p:nvPr>
            <p:ph idx="3" type="subTitle"/>
          </p:nvPr>
        </p:nvSpPr>
        <p:spPr>
          <a:xfrm>
            <a:off x="1600200" y="2721226"/>
            <a:ext cx="5943600" cy="78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1" name="Google Shape;181;p19"/>
          <p:cNvSpPr txBox="1"/>
          <p:nvPr>
            <p:ph idx="4" type="title"/>
          </p:nvPr>
        </p:nvSpPr>
        <p:spPr>
          <a:xfrm>
            <a:off x="1593425" y="3636142"/>
            <a:ext cx="5943600" cy="38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82" name="Google Shape;182;p19"/>
          <p:cNvSpPr txBox="1"/>
          <p:nvPr>
            <p:ph idx="5" type="subTitle"/>
          </p:nvPr>
        </p:nvSpPr>
        <p:spPr>
          <a:xfrm>
            <a:off x="1593425" y="3867801"/>
            <a:ext cx="5943600" cy="76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83" name="Google Shape;183;p19"/>
          <p:cNvPicPr preferRelativeResize="0"/>
          <p:nvPr/>
        </p:nvPicPr>
        <p:blipFill rotWithShape="1">
          <a:blip r:embed="rId3">
            <a:alphaModFix amt="75000"/>
          </a:blip>
          <a:srcRect b="66797" l="-60" r="0" t="535"/>
          <a:stretch/>
        </p:blipFill>
        <p:spPr>
          <a:xfrm rot="-5399997">
            <a:off x="5922077" y="1921653"/>
            <a:ext cx="5772273" cy="1166871"/>
          </a:xfrm>
          <a:prstGeom prst="rect">
            <a:avLst/>
          </a:prstGeom>
          <a:noFill/>
          <a:ln>
            <a:noFill/>
          </a:ln>
        </p:spPr>
      </p:pic>
      <p:pic>
        <p:nvPicPr>
          <p:cNvPr id="184" name="Google Shape;184;p19"/>
          <p:cNvPicPr preferRelativeResize="0"/>
          <p:nvPr/>
        </p:nvPicPr>
        <p:blipFill rotWithShape="1">
          <a:blip r:embed="rId3">
            <a:alphaModFix amt="75000"/>
          </a:blip>
          <a:srcRect b="66797" l="-60" r="0" t="535"/>
          <a:stretch/>
        </p:blipFill>
        <p:spPr>
          <a:xfrm rot="5400003">
            <a:off x="-2553948" y="1988316"/>
            <a:ext cx="5772273" cy="1166871"/>
          </a:xfrm>
          <a:prstGeom prst="rect">
            <a:avLst/>
          </a:prstGeom>
          <a:noFill/>
          <a:ln>
            <a:noFill/>
          </a:ln>
        </p:spPr>
      </p:pic>
      <p:sp>
        <p:nvSpPr>
          <p:cNvPr id="185" name="Google Shape;185;p19"/>
          <p:cNvSpPr txBox="1"/>
          <p:nvPr>
            <p:ph idx="6"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_2">
    <p:spTree>
      <p:nvGrpSpPr>
        <p:cNvPr id="186" name="Shape 186"/>
        <p:cNvGrpSpPr/>
        <p:nvPr/>
      </p:nvGrpSpPr>
      <p:grpSpPr>
        <a:xfrm>
          <a:off x="0" y="0"/>
          <a:ext cx="0" cy="0"/>
          <a:chOff x="0" y="0"/>
          <a:chExt cx="0" cy="0"/>
        </a:xfrm>
      </p:grpSpPr>
      <p:pic>
        <p:nvPicPr>
          <p:cNvPr id="187" name="Google Shape;187;p20"/>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88" name="Google Shape;188;p20"/>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0"/>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0"/>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0"/>
          <p:cNvSpPr txBox="1"/>
          <p:nvPr>
            <p:ph idx="1" type="subTitle"/>
          </p:nvPr>
        </p:nvSpPr>
        <p:spPr>
          <a:xfrm>
            <a:off x="2109048" y="1553404"/>
            <a:ext cx="2315400" cy="4572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000">
                <a:solidFill>
                  <a:schemeClr val="accent1"/>
                </a:solidFill>
                <a:latin typeface="Audiowide"/>
                <a:ea typeface="Audiowide"/>
                <a:cs typeface="Audiowide"/>
                <a:sym typeface="Audiowide"/>
              </a:defRPr>
            </a:lvl1pPr>
            <a:lvl2pPr lvl="1" rtl="0">
              <a:spcBef>
                <a:spcPts val="0"/>
              </a:spcBef>
              <a:spcAft>
                <a:spcPts val="0"/>
              </a:spcAft>
              <a:buNone/>
              <a:defRPr sz="2000">
                <a:solidFill>
                  <a:schemeClr val="accent1"/>
                </a:solidFill>
                <a:latin typeface="Audiowide"/>
                <a:ea typeface="Audiowide"/>
                <a:cs typeface="Audiowide"/>
                <a:sym typeface="Audiowide"/>
              </a:defRPr>
            </a:lvl2pPr>
            <a:lvl3pPr lvl="2" rtl="0">
              <a:spcBef>
                <a:spcPts val="0"/>
              </a:spcBef>
              <a:spcAft>
                <a:spcPts val="0"/>
              </a:spcAft>
              <a:buNone/>
              <a:defRPr sz="2000">
                <a:solidFill>
                  <a:schemeClr val="accent1"/>
                </a:solidFill>
                <a:latin typeface="Audiowide"/>
                <a:ea typeface="Audiowide"/>
                <a:cs typeface="Audiowide"/>
                <a:sym typeface="Audiowide"/>
              </a:defRPr>
            </a:lvl3pPr>
            <a:lvl4pPr lvl="3" rtl="0">
              <a:spcBef>
                <a:spcPts val="0"/>
              </a:spcBef>
              <a:spcAft>
                <a:spcPts val="0"/>
              </a:spcAft>
              <a:buNone/>
              <a:defRPr sz="2000">
                <a:solidFill>
                  <a:schemeClr val="accent1"/>
                </a:solidFill>
                <a:latin typeface="Audiowide"/>
                <a:ea typeface="Audiowide"/>
                <a:cs typeface="Audiowide"/>
                <a:sym typeface="Audiowide"/>
              </a:defRPr>
            </a:lvl4pPr>
            <a:lvl5pPr lvl="4" rtl="0">
              <a:spcBef>
                <a:spcPts val="0"/>
              </a:spcBef>
              <a:spcAft>
                <a:spcPts val="0"/>
              </a:spcAft>
              <a:buNone/>
              <a:defRPr sz="2000">
                <a:solidFill>
                  <a:schemeClr val="accent1"/>
                </a:solidFill>
                <a:latin typeface="Audiowide"/>
                <a:ea typeface="Audiowide"/>
                <a:cs typeface="Audiowide"/>
                <a:sym typeface="Audiowide"/>
              </a:defRPr>
            </a:lvl5pPr>
            <a:lvl6pPr lvl="5" rtl="0">
              <a:spcBef>
                <a:spcPts val="0"/>
              </a:spcBef>
              <a:spcAft>
                <a:spcPts val="0"/>
              </a:spcAft>
              <a:buNone/>
              <a:defRPr sz="2000">
                <a:solidFill>
                  <a:schemeClr val="accent1"/>
                </a:solidFill>
                <a:latin typeface="Audiowide"/>
                <a:ea typeface="Audiowide"/>
                <a:cs typeface="Audiowide"/>
                <a:sym typeface="Audiowide"/>
              </a:defRPr>
            </a:lvl6pPr>
            <a:lvl7pPr lvl="6" rtl="0">
              <a:spcBef>
                <a:spcPts val="0"/>
              </a:spcBef>
              <a:spcAft>
                <a:spcPts val="0"/>
              </a:spcAft>
              <a:buNone/>
              <a:defRPr sz="2000">
                <a:solidFill>
                  <a:schemeClr val="accent1"/>
                </a:solidFill>
                <a:latin typeface="Audiowide"/>
                <a:ea typeface="Audiowide"/>
                <a:cs typeface="Audiowide"/>
                <a:sym typeface="Audiowide"/>
              </a:defRPr>
            </a:lvl7pPr>
            <a:lvl8pPr lvl="7" rtl="0">
              <a:spcBef>
                <a:spcPts val="0"/>
              </a:spcBef>
              <a:spcAft>
                <a:spcPts val="0"/>
              </a:spcAft>
              <a:buNone/>
              <a:defRPr sz="2000">
                <a:solidFill>
                  <a:schemeClr val="accent1"/>
                </a:solidFill>
                <a:latin typeface="Audiowide"/>
                <a:ea typeface="Audiowide"/>
                <a:cs typeface="Audiowide"/>
                <a:sym typeface="Audiowide"/>
              </a:defRPr>
            </a:lvl8pPr>
            <a:lvl9pPr lvl="8" rtl="0">
              <a:spcBef>
                <a:spcPts val="0"/>
              </a:spcBef>
              <a:spcAft>
                <a:spcPts val="0"/>
              </a:spcAft>
              <a:buNone/>
              <a:defRPr sz="2000">
                <a:solidFill>
                  <a:schemeClr val="accent1"/>
                </a:solidFill>
                <a:latin typeface="Audiowide"/>
                <a:ea typeface="Audiowide"/>
                <a:cs typeface="Audiowide"/>
                <a:sym typeface="Audiowide"/>
              </a:defRPr>
            </a:lvl9pPr>
          </a:lstStyle>
          <a:p/>
        </p:txBody>
      </p:sp>
      <p:sp>
        <p:nvSpPr>
          <p:cNvPr id="192" name="Google Shape;192;p20"/>
          <p:cNvSpPr txBox="1"/>
          <p:nvPr>
            <p:ph idx="2" type="subTitle"/>
          </p:nvPr>
        </p:nvSpPr>
        <p:spPr>
          <a:xfrm>
            <a:off x="2109047" y="1915655"/>
            <a:ext cx="2315400" cy="484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p:txBody>
      </p:sp>
      <p:sp>
        <p:nvSpPr>
          <p:cNvPr id="193" name="Google Shape;193;p20"/>
          <p:cNvSpPr txBox="1"/>
          <p:nvPr>
            <p:ph idx="3" type="subTitle"/>
          </p:nvPr>
        </p:nvSpPr>
        <p:spPr>
          <a:xfrm>
            <a:off x="4708749" y="1553404"/>
            <a:ext cx="2326200" cy="4572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2000">
                <a:solidFill>
                  <a:schemeClr val="accent1"/>
                </a:solidFill>
                <a:latin typeface="Audiowide"/>
                <a:ea typeface="Audiowide"/>
                <a:cs typeface="Audiowide"/>
                <a:sym typeface="Audiowide"/>
              </a:defRPr>
            </a:lvl1pPr>
            <a:lvl2pPr lvl="1" rtl="0" algn="r">
              <a:spcBef>
                <a:spcPts val="0"/>
              </a:spcBef>
              <a:spcAft>
                <a:spcPts val="0"/>
              </a:spcAft>
              <a:buNone/>
              <a:defRPr sz="2000">
                <a:solidFill>
                  <a:schemeClr val="accent1"/>
                </a:solidFill>
                <a:latin typeface="Audiowide"/>
                <a:ea typeface="Audiowide"/>
                <a:cs typeface="Audiowide"/>
                <a:sym typeface="Audiowide"/>
              </a:defRPr>
            </a:lvl2pPr>
            <a:lvl3pPr lvl="2" rtl="0" algn="r">
              <a:spcBef>
                <a:spcPts val="0"/>
              </a:spcBef>
              <a:spcAft>
                <a:spcPts val="0"/>
              </a:spcAft>
              <a:buNone/>
              <a:defRPr sz="2000">
                <a:solidFill>
                  <a:schemeClr val="accent1"/>
                </a:solidFill>
                <a:latin typeface="Audiowide"/>
                <a:ea typeface="Audiowide"/>
                <a:cs typeface="Audiowide"/>
                <a:sym typeface="Audiowide"/>
              </a:defRPr>
            </a:lvl3pPr>
            <a:lvl4pPr lvl="3" rtl="0" algn="r">
              <a:spcBef>
                <a:spcPts val="0"/>
              </a:spcBef>
              <a:spcAft>
                <a:spcPts val="0"/>
              </a:spcAft>
              <a:buNone/>
              <a:defRPr sz="2000">
                <a:solidFill>
                  <a:schemeClr val="accent1"/>
                </a:solidFill>
                <a:latin typeface="Audiowide"/>
                <a:ea typeface="Audiowide"/>
                <a:cs typeface="Audiowide"/>
                <a:sym typeface="Audiowide"/>
              </a:defRPr>
            </a:lvl4pPr>
            <a:lvl5pPr lvl="4" rtl="0" algn="r">
              <a:spcBef>
                <a:spcPts val="0"/>
              </a:spcBef>
              <a:spcAft>
                <a:spcPts val="0"/>
              </a:spcAft>
              <a:buNone/>
              <a:defRPr sz="2000">
                <a:solidFill>
                  <a:schemeClr val="accent1"/>
                </a:solidFill>
                <a:latin typeface="Audiowide"/>
                <a:ea typeface="Audiowide"/>
                <a:cs typeface="Audiowide"/>
                <a:sym typeface="Audiowide"/>
              </a:defRPr>
            </a:lvl5pPr>
            <a:lvl6pPr lvl="5" rtl="0" algn="r">
              <a:spcBef>
                <a:spcPts val="0"/>
              </a:spcBef>
              <a:spcAft>
                <a:spcPts val="0"/>
              </a:spcAft>
              <a:buNone/>
              <a:defRPr sz="2000">
                <a:solidFill>
                  <a:schemeClr val="accent1"/>
                </a:solidFill>
                <a:latin typeface="Audiowide"/>
                <a:ea typeface="Audiowide"/>
                <a:cs typeface="Audiowide"/>
                <a:sym typeface="Audiowide"/>
              </a:defRPr>
            </a:lvl6pPr>
            <a:lvl7pPr lvl="6" rtl="0" algn="r">
              <a:spcBef>
                <a:spcPts val="0"/>
              </a:spcBef>
              <a:spcAft>
                <a:spcPts val="0"/>
              </a:spcAft>
              <a:buNone/>
              <a:defRPr sz="2000">
                <a:solidFill>
                  <a:schemeClr val="accent1"/>
                </a:solidFill>
                <a:latin typeface="Audiowide"/>
                <a:ea typeface="Audiowide"/>
                <a:cs typeface="Audiowide"/>
                <a:sym typeface="Audiowide"/>
              </a:defRPr>
            </a:lvl7pPr>
            <a:lvl8pPr lvl="7" rtl="0" algn="r">
              <a:spcBef>
                <a:spcPts val="0"/>
              </a:spcBef>
              <a:spcAft>
                <a:spcPts val="0"/>
              </a:spcAft>
              <a:buNone/>
              <a:defRPr sz="2000">
                <a:solidFill>
                  <a:schemeClr val="accent1"/>
                </a:solidFill>
                <a:latin typeface="Audiowide"/>
                <a:ea typeface="Audiowide"/>
                <a:cs typeface="Audiowide"/>
                <a:sym typeface="Audiowide"/>
              </a:defRPr>
            </a:lvl8pPr>
            <a:lvl9pPr lvl="8" rtl="0" algn="r">
              <a:spcBef>
                <a:spcPts val="0"/>
              </a:spcBef>
              <a:spcAft>
                <a:spcPts val="0"/>
              </a:spcAft>
              <a:buNone/>
              <a:defRPr sz="2000">
                <a:solidFill>
                  <a:schemeClr val="accent1"/>
                </a:solidFill>
                <a:latin typeface="Audiowide"/>
                <a:ea typeface="Audiowide"/>
                <a:cs typeface="Audiowide"/>
                <a:sym typeface="Audiowide"/>
              </a:defRPr>
            </a:lvl9pPr>
          </a:lstStyle>
          <a:p/>
        </p:txBody>
      </p:sp>
      <p:sp>
        <p:nvSpPr>
          <p:cNvPr id="194" name="Google Shape;194;p20"/>
          <p:cNvSpPr txBox="1"/>
          <p:nvPr>
            <p:ph idx="4" type="subTitle"/>
          </p:nvPr>
        </p:nvSpPr>
        <p:spPr>
          <a:xfrm>
            <a:off x="4708753" y="1915655"/>
            <a:ext cx="2326200" cy="4845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a:solidFill>
                  <a:schemeClr val="lt1"/>
                </a:solidFill>
              </a:defRPr>
            </a:lvl1pPr>
            <a:lvl2pPr lvl="1" rtl="0" algn="r">
              <a:spcBef>
                <a:spcPts val="0"/>
              </a:spcBef>
              <a:spcAft>
                <a:spcPts val="0"/>
              </a:spcAft>
              <a:buNone/>
              <a:defRPr>
                <a:solidFill>
                  <a:schemeClr val="lt1"/>
                </a:solidFill>
              </a:defRPr>
            </a:lvl2pPr>
            <a:lvl3pPr lvl="2" rtl="0" algn="r">
              <a:spcBef>
                <a:spcPts val="0"/>
              </a:spcBef>
              <a:spcAft>
                <a:spcPts val="0"/>
              </a:spcAft>
              <a:buNone/>
              <a:defRPr>
                <a:solidFill>
                  <a:schemeClr val="lt1"/>
                </a:solidFill>
              </a:defRPr>
            </a:lvl3pPr>
            <a:lvl4pPr lvl="3" rtl="0" algn="r">
              <a:spcBef>
                <a:spcPts val="0"/>
              </a:spcBef>
              <a:spcAft>
                <a:spcPts val="0"/>
              </a:spcAft>
              <a:buNone/>
              <a:defRPr>
                <a:solidFill>
                  <a:schemeClr val="lt1"/>
                </a:solidFill>
              </a:defRPr>
            </a:lvl4pPr>
            <a:lvl5pPr lvl="4" rtl="0" algn="r">
              <a:spcBef>
                <a:spcPts val="0"/>
              </a:spcBef>
              <a:spcAft>
                <a:spcPts val="0"/>
              </a:spcAft>
              <a:buNone/>
              <a:defRPr>
                <a:solidFill>
                  <a:schemeClr val="lt1"/>
                </a:solidFill>
              </a:defRPr>
            </a:lvl5pPr>
            <a:lvl6pPr lvl="5" rtl="0" algn="r">
              <a:spcBef>
                <a:spcPts val="0"/>
              </a:spcBef>
              <a:spcAft>
                <a:spcPts val="0"/>
              </a:spcAft>
              <a:buNone/>
              <a:defRPr>
                <a:solidFill>
                  <a:schemeClr val="lt1"/>
                </a:solidFill>
              </a:defRPr>
            </a:lvl6pPr>
            <a:lvl7pPr lvl="6" rtl="0" algn="r">
              <a:spcBef>
                <a:spcPts val="0"/>
              </a:spcBef>
              <a:spcAft>
                <a:spcPts val="0"/>
              </a:spcAft>
              <a:buNone/>
              <a:defRPr>
                <a:solidFill>
                  <a:schemeClr val="lt1"/>
                </a:solidFill>
              </a:defRPr>
            </a:lvl7pPr>
            <a:lvl8pPr lvl="7" rtl="0" algn="r">
              <a:spcBef>
                <a:spcPts val="0"/>
              </a:spcBef>
              <a:spcAft>
                <a:spcPts val="0"/>
              </a:spcAft>
              <a:buNone/>
              <a:defRPr>
                <a:solidFill>
                  <a:schemeClr val="lt1"/>
                </a:solidFill>
              </a:defRPr>
            </a:lvl8pPr>
            <a:lvl9pPr lvl="8" rtl="0" algn="r">
              <a:spcBef>
                <a:spcPts val="0"/>
              </a:spcBef>
              <a:spcAft>
                <a:spcPts val="0"/>
              </a:spcAft>
              <a:buNone/>
              <a:defRPr>
                <a:solidFill>
                  <a:schemeClr val="lt1"/>
                </a:solidFill>
              </a:defRPr>
            </a:lvl9pPr>
          </a:lstStyle>
          <a:p/>
        </p:txBody>
      </p:sp>
      <p:sp>
        <p:nvSpPr>
          <p:cNvPr id="195" name="Google Shape;195;p20"/>
          <p:cNvSpPr txBox="1"/>
          <p:nvPr>
            <p:ph idx="5" type="subTitle"/>
          </p:nvPr>
        </p:nvSpPr>
        <p:spPr>
          <a:xfrm>
            <a:off x="2109048" y="3102807"/>
            <a:ext cx="2313300" cy="4572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000">
                <a:solidFill>
                  <a:schemeClr val="accent1"/>
                </a:solidFill>
                <a:latin typeface="Audiowide"/>
                <a:ea typeface="Audiowide"/>
                <a:cs typeface="Audiowide"/>
                <a:sym typeface="Audiowide"/>
              </a:defRPr>
            </a:lvl1pPr>
            <a:lvl2pPr lvl="1" rtl="0">
              <a:spcBef>
                <a:spcPts val="0"/>
              </a:spcBef>
              <a:spcAft>
                <a:spcPts val="0"/>
              </a:spcAft>
              <a:buNone/>
              <a:defRPr sz="2000">
                <a:solidFill>
                  <a:schemeClr val="accent1"/>
                </a:solidFill>
                <a:latin typeface="Audiowide"/>
                <a:ea typeface="Audiowide"/>
                <a:cs typeface="Audiowide"/>
                <a:sym typeface="Audiowide"/>
              </a:defRPr>
            </a:lvl2pPr>
            <a:lvl3pPr lvl="2" rtl="0">
              <a:spcBef>
                <a:spcPts val="0"/>
              </a:spcBef>
              <a:spcAft>
                <a:spcPts val="0"/>
              </a:spcAft>
              <a:buNone/>
              <a:defRPr sz="2000">
                <a:solidFill>
                  <a:schemeClr val="accent1"/>
                </a:solidFill>
                <a:latin typeface="Audiowide"/>
                <a:ea typeface="Audiowide"/>
                <a:cs typeface="Audiowide"/>
                <a:sym typeface="Audiowide"/>
              </a:defRPr>
            </a:lvl3pPr>
            <a:lvl4pPr lvl="3" rtl="0">
              <a:spcBef>
                <a:spcPts val="0"/>
              </a:spcBef>
              <a:spcAft>
                <a:spcPts val="0"/>
              </a:spcAft>
              <a:buNone/>
              <a:defRPr sz="2000">
                <a:solidFill>
                  <a:schemeClr val="accent1"/>
                </a:solidFill>
                <a:latin typeface="Audiowide"/>
                <a:ea typeface="Audiowide"/>
                <a:cs typeface="Audiowide"/>
                <a:sym typeface="Audiowide"/>
              </a:defRPr>
            </a:lvl4pPr>
            <a:lvl5pPr lvl="4" rtl="0">
              <a:spcBef>
                <a:spcPts val="0"/>
              </a:spcBef>
              <a:spcAft>
                <a:spcPts val="0"/>
              </a:spcAft>
              <a:buNone/>
              <a:defRPr sz="2000">
                <a:solidFill>
                  <a:schemeClr val="accent1"/>
                </a:solidFill>
                <a:latin typeface="Audiowide"/>
                <a:ea typeface="Audiowide"/>
                <a:cs typeface="Audiowide"/>
                <a:sym typeface="Audiowide"/>
              </a:defRPr>
            </a:lvl5pPr>
            <a:lvl6pPr lvl="5" rtl="0">
              <a:spcBef>
                <a:spcPts val="0"/>
              </a:spcBef>
              <a:spcAft>
                <a:spcPts val="0"/>
              </a:spcAft>
              <a:buNone/>
              <a:defRPr sz="2000">
                <a:solidFill>
                  <a:schemeClr val="accent1"/>
                </a:solidFill>
                <a:latin typeface="Audiowide"/>
                <a:ea typeface="Audiowide"/>
                <a:cs typeface="Audiowide"/>
                <a:sym typeface="Audiowide"/>
              </a:defRPr>
            </a:lvl6pPr>
            <a:lvl7pPr lvl="6" rtl="0">
              <a:spcBef>
                <a:spcPts val="0"/>
              </a:spcBef>
              <a:spcAft>
                <a:spcPts val="0"/>
              </a:spcAft>
              <a:buNone/>
              <a:defRPr sz="2000">
                <a:solidFill>
                  <a:schemeClr val="accent1"/>
                </a:solidFill>
                <a:latin typeface="Audiowide"/>
                <a:ea typeface="Audiowide"/>
                <a:cs typeface="Audiowide"/>
                <a:sym typeface="Audiowide"/>
              </a:defRPr>
            </a:lvl7pPr>
            <a:lvl8pPr lvl="7" rtl="0">
              <a:spcBef>
                <a:spcPts val="0"/>
              </a:spcBef>
              <a:spcAft>
                <a:spcPts val="0"/>
              </a:spcAft>
              <a:buNone/>
              <a:defRPr sz="2000">
                <a:solidFill>
                  <a:schemeClr val="accent1"/>
                </a:solidFill>
                <a:latin typeface="Audiowide"/>
                <a:ea typeface="Audiowide"/>
                <a:cs typeface="Audiowide"/>
                <a:sym typeface="Audiowide"/>
              </a:defRPr>
            </a:lvl8pPr>
            <a:lvl9pPr lvl="8" rtl="0">
              <a:spcBef>
                <a:spcPts val="0"/>
              </a:spcBef>
              <a:spcAft>
                <a:spcPts val="0"/>
              </a:spcAft>
              <a:buNone/>
              <a:defRPr sz="2000">
                <a:solidFill>
                  <a:schemeClr val="accent1"/>
                </a:solidFill>
                <a:latin typeface="Audiowide"/>
                <a:ea typeface="Audiowide"/>
                <a:cs typeface="Audiowide"/>
                <a:sym typeface="Audiowide"/>
              </a:defRPr>
            </a:lvl9pPr>
          </a:lstStyle>
          <a:p/>
        </p:txBody>
      </p:sp>
      <p:sp>
        <p:nvSpPr>
          <p:cNvPr id="196" name="Google Shape;196;p20"/>
          <p:cNvSpPr txBox="1"/>
          <p:nvPr>
            <p:ph idx="6" type="subTitle"/>
          </p:nvPr>
        </p:nvSpPr>
        <p:spPr>
          <a:xfrm>
            <a:off x="2109047" y="3462836"/>
            <a:ext cx="2313300" cy="484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p:txBody>
      </p:sp>
      <p:sp>
        <p:nvSpPr>
          <p:cNvPr id="197" name="Google Shape;197;p20"/>
          <p:cNvSpPr txBox="1"/>
          <p:nvPr>
            <p:ph idx="7" type="subTitle"/>
          </p:nvPr>
        </p:nvSpPr>
        <p:spPr>
          <a:xfrm>
            <a:off x="4708750" y="3102806"/>
            <a:ext cx="2326200" cy="4572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2000">
                <a:solidFill>
                  <a:schemeClr val="accent1"/>
                </a:solidFill>
                <a:latin typeface="Audiowide"/>
                <a:ea typeface="Audiowide"/>
                <a:cs typeface="Audiowide"/>
                <a:sym typeface="Audiowide"/>
              </a:defRPr>
            </a:lvl1pPr>
            <a:lvl2pPr lvl="1" rtl="0" algn="r">
              <a:spcBef>
                <a:spcPts val="0"/>
              </a:spcBef>
              <a:spcAft>
                <a:spcPts val="0"/>
              </a:spcAft>
              <a:buNone/>
              <a:defRPr sz="2000">
                <a:solidFill>
                  <a:schemeClr val="accent1"/>
                </a:solidFill>
                <a:latin typeface="Audiowide"/>
                <a:ea typeface="Audiowide"/>
                <a:cs typeface="Audiowide"/>
                <a:sym typeface="Audiowide"/>
              </a:defRPr>
            </a:lvl2pPr>
            <a:lvl3pPr lvl="2" rtl="0" algn="r">
              <a:spcBef>
                <a:spcPts val="0"/>
              </a:spcBef>
              <a:spcAft>
                <a:spcPts val="0"/>
              </a:spcAft>
              <a:buNone/>
              <a:defRPr sz="2000">
                <a:solidFill>
                  <a:schemeClr val="accent1"/>
                </a:solidFill>
                <a:latin typeface="Audiowide"/>
                <a:ea typeface="Audiowide"/>
                <a:cs typeface="Audiowide"/>
                <a:sym typeface="Audiowide"/>
              </a:defRPr>
            </a:lvl3pPr>
            <a:lvl4pPr lvl="3" rtl="0" algn="r">
              <a:spcBef>
                <a:spcPts val="0"/>
              </a:spcBef>
              <a:spcAft>
                <a:spcPts val="0"/>
              </a:spcAft>
              <a:buNone/>
              <a:defRPr sz="2000">
                <a:solidFill>
                  <a:schemeClr val="accent1"/>
                </a:solidFill>
                <a:latin typeface="Audiowide"/>
                <a:ea typeface="Audiowide"/>
                <a:cs typeface="Audiowide"/>
                <a:sym typeface="Audiowide"/>
              </a:defRPr>
            </a:lvl4pPr>
            <a:lvl5pPr lvl="4" rtl="0" algn="r">
              <a:spcBef>
                <a:spcPts val="0"/>
              </a:spcBef>
              <a:spcAft>
                <a:spcPts val="0"/>
              </a:spcAft>
              <a:buNone/>
              <a:defRPr sz="2000">
                <a:solidFill>
                  <a:schemeClr val="accent1"/>
                </a:solidFill>
                <a:latin typeface="Audiowide"/>
                <a:ea typeface="Audiowide"/>
                <a:cs typeface="Audiowide"/>
                <a:sym typeface="Audiowide"/>
              </a:defRPr>
            </a:lvl5pPr>
            <a:lvl6pPr lvl="5" rtl="0" algn="r">
              <a:spcBef>
                <a:spcPts val="0"/>
              </a:spcBef>
              <a:spcAft>
                <a:spcPts val="0"/>
              </a:spcAft>
              <a:buNone/>
              <a:defRPr sz="2000">
                <a:solidFill>
                  <a:schemeClr val="accent1"/>
                </a:solidFill>
                <a:latin typeface="Audiowide"/>
                <a:ea typeface="Audiowide"/>
                <a:cs typeface="Audiowide"/>
                <a:sym typeface="Audiowide"/>
              </a:defRPr>
            </a:lvl6pPr>
            <a:lvl7pPr lvl="6" rtl="0" algn="r">
              <a:spcBef>
                <a:spcPts val="0"/>
              </a:spcBef>
              <a:spcAft>
                <a:spcPts val="0"/>
              </a:spcAft>
              <a:buNone/>
              <a:defRPr sz="2000">
                <a:solidFill>
                  <a:schemeClr val="accent1"/>
                </a:solidFill>
                <a:latin typeface="Audiowide"/>
                <a:ea typeface="Audiowide"/>
                <a:cs typeface="Audiowide"/>
                <a:sym typeface="Audiowide"/>
              </a:defRPr>
            </a:lvl7pPr>
            <a:lvl8pPr lvl="7" rtl="0" algn="r">
              <a:spcBef>
                <a:spcPts val="0"/>
              </a:spcBef>
              <a:spcAft>
                <a:spcPts val="0"/>
              </a:spcAft>
              <a:buNone/>
              <a:defRPr sz="2000">
                <a:solidFill>
                  <a:schemeClr val="accent1"/>
                </a:solidFill>
                <a:latin typeface="Audiowide"/>
                <a:ea typeface="Audiowide"/>
                <a:cs typeface="Audiowide"/>
                <a:sym typeface="Audiowide"/>
              </a:defRPr>
            </a:lvl8pPr>
            <a:lvl9pPr lvl="8" rtl="0" algn="r">
              <a:spcBef>
                <a:spcPts val="0"/>
              </a:spcBef>
              <a:spcAft>
                <a:spcPts val="0"/>
              </a:spcAft>
              <a:buNone/>
              <a:defRPr sz="2000">
                <a:solidFill>
                  <a:schemeClr val="accent1"/>
                </a:solidFill>
                <a:latin typeface="Audiowide"/>
                <a:ea typeface="Audiowide"/>
                <a:cs typeface="Audiowide"/>
                <a:sym typeface="Audiowide"/>
              </a:defRPr>
            </a:lvl9pPr>
          </a:lstStyle>
          <a:p/>
        </p:txBody>
      </p:sp>
      <p:sp>
        <p:nvSpPr>
          <p:cNvPr id="198" name="Google Shape;198;p20"/>
          <p:cNvSpPr txBox="1"/>
          <p:nvPr>
            <p:ph idx="8" type="subTitle"/>
          </p:nvPr>
        </p:nvSpPr>
        <p:spPr>
          <a:xfrm>
            <a:off x="4708753" y="3462836"/>
            <a:ext cx="2326200" cy="4845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a:solidFill>
                  <a:schemeClr val="lt1"/>
                </a:solidFill>
              </a:defRPr>
            </a:lvl1pPr>
            <a:lvl2pPr lvl="1" rtl="0" algn="r">
              <a:spcBef>
                <a:spcPts val="0"/>
              </a:spcBef>
              <a:spcAft>
                <a:spcPts val="0"/>
              </a:spcAft>
              <a:buNone/>
              <a:defRPr>
                <a:solidFill>
                  <a:schemeClr val="lt1"/>
                </a:solidFill>
              </a:defRPr>
            </a:lvl2pPr>
            <a:lvl3pPr lvl="2" rtl="0" algn="r">
              <a:spcBef>
                <a:spcPts val="0"/>
              </a:spcBef>
              <a:spcAft>
                <a:spcPts val="0"/>
              </a:spcAft>
              <a:buNone/>
              <a:defRPr>
                <a:solidFill>
                  <a:schemeClr val="lt1"/>
                </a:solidFill>
              </a:defRPr>
            </a:lvl3pPr>
            <a:lvl4pPr lvl="3" rtl="0" algn="r">
              <a:spcBef>
                <a:spcPts val="0"/>
              </a:spcBef>
              <a:spcAft>
                <a:spcPts val="0"/>
              </a:spcAft>
              <a:buNone/>
              <a:defRPr>
                <a:solidFill>
                  <a:schemeClr val="lt1"/>
                </a:solidFill>
              </a:defRPr>
            </a:lvl4pPr>
            <a:lvl5pPr lvl="4" rtl="0" algn="r">
              <a:spcBef>
                <a:spcPts val="0"/>
              </a:spcBef>
              <a:spcAft>
                <a:spcPts val="0"/>
              </a:spcAft>
              <a:buNone/>
              <a:defRPr>
                <a:solidFill>
                  <a:schemeClr val="lt1"/>
                </a:solidFill>
              </a:defRPr>
            </a:lvl5pPr>
            <a:lvl6pPr lvl="5" rtl="0" algn="r">
              <a:spcBef>
                <a:spcPts val="0"/>
              </a:spcBef>
              <a:spcAft>
                <a:spcPts val="0"/>
              </a:spcAft>
              <a:buNone/>
              <a:defRPr>
                <a:solidFill>
                  <a:schemeClr val="lt1"/>
                </a:solidFill>
              </a:defRPr>
            </a:lvl6pPr>
            <a:lvl7pPr lvl="6" rtl="0" algn="r">
              <a:spcBef>
                <a:spcPts val="0"/>
              </a:spcBef>
              <a:spcAft>
                <a:spcPts val="0"/>
              </a:spcAft>
              <a:buNone/>
              <a:defRPr>
                <a:solidFill>
                  <a:schemeClr val="lt1"/>
                </a:solidFill>
              </a:defRPr>
            </a:lvl7pPr>
            <a:lvl8pPr lvl="7" rtl="0" algn="r">
              <a:spcBef>
                <a:spcPts val="0"/>
              </a:spcBef>
              <a:spcAft>
                <a:spcPts val="0"/>
              </a:spcAft>
              <a:buNone/>
              <a:defRPr>
                <a:solidFill>
                  <a:schemeClr val="lt1"/>
                </a:solidFill>
              </a:defRPr>
            </a:lvl8pPr>
            <a:lvl9pPr lvl="8" rtl="0" algn="r">
              <a:spcBef>
                <a:spcPts val="0"/>
              </a:spcBef>
              <a:spcAft>
                <a:spcPts val="0"/>
              </a:spcAft>
              <a:buNone/>
              <a:defRPr>
                <a:solidFill>
                  <a:schemeClr val="lt1"/>
                </a:solidFill>
              </a:defRPr>
            </a:lvl9pPr>
          </a:lstStyle>
          <a:p/>
        </p:txBody>
      </p:sp>
      <p:sp>
        <p:nvSpPr>
          <p:cNvPr id="199" name="Google Shape;199;p20"/>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00" name="Google Shape;200;p20"/>
          <p:cNvPicPr preferRelativeResize="0"/>
          <p:nvPr/>
        </p:nvPicPr>
        <p:blipFill rotWithShape="1">
          <a:blip r:embed="rId3">
            <a:alphaModFix amt="75000"/>
          </a:blip>
          <a:srcRect b="0" l="23664" r="0" t="13299"/>
          <a:stretch/>
        </p:blipFill>
        <p:spPr>
          <a:xfrm>
            <a:off x="-142875" y="-308600"/>
            <a:ext cx="4171950" cy="2933699"/>
          </a:xfrm>
          <a:prstGeom prst="rect">
            <a:avLst/>
          </a:prstGeom>
          <a:noFill/>
          <a:ln>
            <a:noFill/>
          </a:ln>
        </p:spPr>
      </p:pic>
      <p:pic>
        <p:nvPicPr>
          <p:cNvPr id="201" name="Google Shape;201;p20"/>
          <p:cNvPicPr preferRelativeResize="0"/>
          <p:nvPr/>
        </p:nvPicPr>
        <p:blipFill rotWithShape="1">
          <a:blip r:embed="rId3">
            <a:alphaModFix amt="75000"/>
          </a:blip>
          <a:srcRect b="0" l="21334" r="0" t="3883"/>
          <a:stretch/>
        </p:blipFill>
        <p:spPr>
          <a:xfrm rot="-10799995">
            <a:off x="5587300" y="2451302"/>
            <a:ext cx="3747200" cy="283507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9" name="Google Shape;19;p3"/>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txBox="1"/>
          <p:nvPr>
            <p:ph type="title"/>
          </p:nvPr>
        </p:nvSpPr>
        <p:spPr>
          <a:xfrm>
            <a:off x="4491888" y="1682463"/>
            <a:ext cx="3312300" cy="11130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700">
                <a:solidFill>
                  <a:schemeClr val="accen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23" name="Google Shape;23;p3"/>
          <p:cNvSpPr txBox="1"/>
          <p:nvPr>
            <p:ph idx="1" type="subTitle"/>
          </p:nvPr>
        </p:nvSpPr>
        <p:spPr>
          <a:xfrm>
            <a:off x="4491888" y="2851113"/>
            <a:ext cx="3312300" cy="60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4" name="Google Shape;24;p3"/>
          <p:cNvSpPr txBox="1"/>
          <p:nvPr>
            <p:ph hasCustomPrompt="1" idx="2" type="title"/>
          </p:nvPr>
        </p:nvSpPr>
        <p:spPr>
          <a:xfrm>
            <a:off x="1931113" y="1872250"/>
            <a:ext cx="1728900" cy="11886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6000"/>
              <a:buNone/>
              <a:defRPr sz="8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pic>
        <p:nvPicPr>
          <p:cNvPr id="25" name="Google Shape;25;p3"/>
          <p:cNvPicPr preferRelativeResize="0"/>
          <p:nvPr/>
        </p:nvPicPr>
        <p:blipFill>
          <a:blip r:embed="rId3">
            <a:alphaModFix amt="75000"/>
          </a:blip>
          <a:stretch>
            <a:fillRect/>
          </a:stretch>
        </p:blipFill>
        <p:spPr>
          <a:xfrm>
            <a:off x="-1015800" y="-419100"/>
            <a:ext cx="6190054" cy="3832501"/>
          </a:xfrm>
          <a:prstGeom prst="rect">
            <a:avLst/>
          </a:prstGeom>
          <a:noFill/>
          <a:ln>
            <a:noFill/>
          </a:ln>
        </p:spPr>
      </p:pic>
      <p:pic>
        <p:nvPicPr>
          <p:cNvPr id="26" name="Google Shape;26;p3"/>
          <p:cNvPicPr preferRelativeResize="0"/>
          <p:nvPr/>
        </p:nvPicPr>
        <p:blipFill>
          <a:blip r:embed="rId3">
            <a:alphaModFix amt="75000"/>
          </a:blip>
          <a:stretch>
            <a:fillRect/>
          </a:stretch>
        </p:blipFill>
        <p:spPr>
          <a:xfrm rot="10800000">
            <a:off x="4352926" y="1967775"/>
            <a:ext cx="5790899" cy="35853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202" name="Shape 202"/>
        <p:cNvGrpSpPr/>
        <p:nvPr/>
      </p:nvGrpSpPr>
      <p:grpSpPr>
        <a:xfrm>
          <a:off x="0" y="0"/>
          <a:ext cx="0" cy="0"/>
          <a:chOff x="0" y="0"/>
          <a:chExt cx="0" cy="0"/>
        </a:xfrm>
      </p:grpSpPr>
      <p:pic>
        <p:nvPicPr>
          <p:cNvPr id="203" name="Google Shape;203;p21"/>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04" name="Google Shape;204;p21"/>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1"/>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1"/>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1"/>
          <p:cNvSpPr txBox="1"/>
          <p:nvPr>
            <p:ph type="title"/>
          </p:nvPr>
        </p:nvSpPr>
        <p:spPr>
          <a:xfrm>
            <a:off x="720000" y="1748246"/>
            <a:ext cx="2423100" cy="42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2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08" name="Google Shape;208;p21"/>
          <p:cNvSpPr txBox="1"/>
          <p:nvPr>
            <p:ph idx="1" type="subTitle"/>
          </p:nvPr>
        </p:nvSpPr>
        <p:spPr>
          <a:xfrm>
            <a:off x="720204" y="2019748"/>
            <a:ext cx="2423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9" name="Google Shape;209;p21"/>
          <p:cNvSpPr txBox="1"/>
          <p:nvPr>
            <p:ph idx="2" type="title"/>
          </p:nvPr>
        </p:nvSpPr>
        <p:spPr>
          <a:xfrm>
            <a:off x="3368276" y="1748246"/>
            <a:ext cx="2423100" cy="42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2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10" name="Google Shape;210;p21"/>
          <p:cNvSpPr txBox="1"/>
          <p:nvPr>
            <p:ph idx="3" type="subTitle"/>
          </p:nvPr>
        </p:nvSpPr>
        <p:spPr>
          <a:xfrm>
            <a:off x="3368275" y="2019748"/>
            <a:ext cx="2423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1" name="Google Shape;211;p21"/>
          <p:cNvSpPr txBox="1"/>
          <p:nvPr>
            <p:ph idx="4" type="title"/>
          </p:nvPr>
        </p:nvSpPr>
        <p:spPr>
          <a:xfrm>
            <a:off x="720204" y="3237376"/>
            <a:ext cx="2423100" cy="42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2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12" name="Google Shape;212;p21"/>
          <p:cNvSpPr txBox="1"/>
          <p:nvPr>
            <p:ph idx="5" type="subTitle"/>
          </p:nvPr>
        </p:nvSpPr>
        <p:spPr>
          <a:xfrm>
            <a:off x="720204" y="3509446"/>
            <a:ext cx="2423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3" name="Google Shape;213;p21"/>
          <p:cNvSpPr txBox="1"/>
          <p:nvPr>
            <p:ph idx="6" type="title"/>
          </p:nvPr>
        </p:nvSpPr>
        <p:spPr>
          <a:xfrm>
            <a:off x="3368276" y="3237376"/>
            <a:ext cx="2423100" cy="42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2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14" name="Google Shape;214;p21"/>
          <p:cNvSpPr txBox="1"/>
          <p:nvPr>
            <p:ph idx="7" type="subTitle"/>
          </p:nvPr>
        </p:nvSpPr>
        <p:spPr>
          <a:xfrm>
            <a:off x="3368275" y="3509446"/>
            <a:ext cx="2423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5" name="Google Shape;215;p21"/>
          <p:cNvSpPr txBox="1"/>
          <p:nvPr>
            <p:ph idx="8" type="title"/>
          </p:nvPr>
        </p:nvSpPr>
        <p:spPr>
          <a:xfrm>
            <a:off x="6000876" y="1748246"/>
            <a:ext cx="2423100" cy="42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2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16" name="Google Shape;216;p21"/>
          <p:cNvSpPr txBox="1"/>
          <p:nvPr>
            <p:ph idx="9" type="subTitle"/>
          </p:nvPr>
        </p:nvSpPr>
        <p:spPr>
          <a:xfrm>
            <a:off x="6000875" y="2019748"/>
            <a:ext cx="2423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7" name="Google Shape;217;p21"/>
          <p:cNvSpPr txBox="1"/>
          <p:nvPr>
            <p:ph idx="13" type="title"/>
          </p:nvPr>
        </p:nvSpPr>
        <p:spPr>
          <a:xfrm>
            <a:off x="6000876" y="3237376"/>
            <a:ext cx="2423100" cy="426900"/>
          </a:xfrm>
          <a:prstGeom prst="rect">
            <a:avLst/>
          </a:prstGeom>
        </p:spPr>
        <p:txBody>
          <a:bodyPr anchorCtr="0" anchor="b" bIns="91425" lIns="91425" spcFirstLastPara="1" rIns="91425" wrap="square" tIns="91425">
            <a:noAutofit/>
          </a:bodyPr>
          <a:lstStyle>
            <a:lvl1pPr lvl="0" rtl="0" algn="ctr">
              <a:lnSpc>
                <a:spcPct val="132352"/>
              </a:lnSpc>
              <a:spcBef>
                <a:spcPts val="0"/>
              </a:spcBef>
              <a:spcAft>
                <a:spcPts val="0"/>
              </a:spcAft>
              <a:buSzPts val="2000"/>
              <a:buNone/>
              <a:defRPr sz="22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18" name="Google Shape;218;p21"/>
          <p:cNvSpPr txBox="1"/>
          <p:nvPr>
            <p:ph idx="14" type="subTitle"/>
          </p:nvPr>
        </p:nvSpPr>
        <p:spPr>
          <a:xfrm>
            <a:off x="6000875" y="3509446"/>
            <a:ext cx="2423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9" name="Google Shape;219;p21"/>
          <p:cNvSpPr txBox="1"/>
          <p:nvPr>
            <p:ph idx="15"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20" name="Google Shape;220;p21"/>
          <p:cNvPicPr preferRelativeResize="0"/>
          <p:nvPr/>
        </p:nvPicPr>
        <p:blipFill rotWithShape="1">
          <a:blip r:embed="rId3">
            <a:alphaModFix amt="75000"/>
          </a:blip>
          <a:srcRect b="0" l="23147" r="0" t="15754"/>
          <a:stretch/>
        </p:blipFill>
        <p:spPr>
          <a:xfrm rot="5400000">
            <a:off x="5748539" y="489536"/>
            <a:ext cx="4351724" cy="2953549"/>
          </a:xfrm>
          <a:prstGeom prst="rect">
            <a:avLst/>
          </a:prstGeom>
          <a:noFill/>
          <a:ln>
            <a:noFill/>
          </a:ln>
        </p:spPr>
      </p:pic>
      <p:pic>
        <p:nvPicPr>
          <p:cNvPr id="221" name="Google Shape;221;p21"/>
          <p:cNvPicPr preferRelativeResize="0"/>
          <p:nvPr/>
        </p:nvPicPr>
        <p:blipFill rotWithShape="1">
          <a:blip r:embed="rId3">
            <a:alphaModFix amt="75000"/>
          </a:blip>
          <a:srcRect b="0" l="19672" r="0" t="17471"/>
          <a:stretch/>
        </p:blipFill>
        <p:spPr>
          <a:xfrm rot="-5399996">
            <a:off x="-957325" y="1514479"/>
            <a:ext cx="4633974" cy="2947919"/>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9">
    <p:spTree>
      <p:nvGrpSpPr>
        <p:cNvPr id="222" name="Shape 222"/>
        <p:cNvGrpSpPr/>
        <p:nvPr/>
      </p:nvGrpSpPr>
      <p:grpSpPr>
        <a:xfrm>
          <a:off x="0" y="0"/>
          <a:ext cx="0" cy="0"/>
          <a:chOff x="0" y="0"/>
          <a:chExt cx="0" cy="0"/>
        </a:xfrm>
      </p:grpSpPr>
      <p:pic>
        <p:nvPicPr>
          <p:cNvPr id="223" name="Google Shape;223;p22"/>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24" name="Google Shape;224;p22"/>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2"/>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2"/>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2"/>
          <p:cNvSpPr txBox="1"/>
          <p:nvPr>
            <p:ph type="title"/>
          </p:nvPr>
        </p:nvSpPr>
        <p:spPr>
          <a:xfrm>
            <a:off x="867750" y="3269200"/>
            <a:ext cx="1841400" cy="36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28" name="Google Shape;228;p22"/>
          <p:cNvSpPr txBox="1"/>
          <p:nvPr>
            <p:ph idx="1" type="subTitle"/>
          </p:nvPr>
        </p:nvSpPr>
        <p:spPr>
          <a:xfrm>
            <a:off x="867750" y="3500976"/>
            <a:ext cx="18414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9" name="Google Shape;229;p22"/>
          <p:cNvSpPr txBox="1"/>
          <p:nvPr>
            <p:ph idx="2" type="title"/>
          </p:nvPr>
        </p:nvSpPr>
        <p:spPr>
          <a:xfrm>
            <a:off x="3651596" y="3269200"/>
            <a:ext cx="1841400" cy="36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30" name="Google Shape;230;p22"/>
          <p:cNvSpPr txBox="1"/>
          <p:nvPr>
            <p:ph idx="3" type="subTitle"/>
          </p:nvPr>
        </p:nvSpPr>
        <p:spPr>
          <a:xfrm>
            <a:off x="3651596" y="3500976"/>
            <a:ext cx="18414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1" name="Google Shape;231;p22"/>
          <p:cNvSpPr txBox="1"/>
          <p:nvPr>
            <p:ph idx="4" type="title"/>
          </p:nvPr>
        </p:nvSpPr>
        <p:spPr>
          <a:xfrm>
            <a:off x="6434843" y="3269200"/>
            <a:ext cx="1841400" cy="36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32" name="Google Shape;232;p22"/>
          <p:cNvSpPr txBox="1"/>
          <p:nvPr>
            <p:ph idx="5" type="subTitle"/>
          </p:nvPr>
        </p:nvSpPr>
        <p:spPr>
          <a:xfrm>
            <a:off x="6434843" y="3500976"/>
            <a:ext cx="18414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3" name="Google Shape;233;p22"/>
          <p:cNvSpPr txBox="1"/>
          <p:nvPr>
            <p:ph hasCustomPrompt="1" idx="6" type="title"/>
          </p:nvPr>
        </p:nvSpPr>
        <p:spPr>
          <a:xfrm>
            <a:off x="1316850" y="1989375"/>
            <a:ext cx="9432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000">
                <a:solidFill>
                  <a:schemeClr val="accen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234" name="Google Shape;234;p22"/>
          <p:cNvSpPr txBox="1"/>
          <p:nvPr>
            <p:ph hasCustomPrompt="1" idx="7" type="title"/>
          </p:nvPr>
        </p:nvSpPr>
        <p:spPr>
          <a:xfrm>
            <a:off x="4100400" y="1989375"/>
            <a:ext cx="9432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000">
                <a:solidFill>
                  <a:schemeClr val="accent1"/>
                </a:solidFill>
              </a:defRPr>
            </a:lvl1pPr>
            <a:lvl2pPr lvl="1" rtl="0" algn="ctr">
              <a:spcBef>
                <a:spcPts val="0"/>
              </a:spcBef>
              <a:spcAft>
                <a:spcPts val="0"/>
              </a:spcAft>
              <a:buClr>
                <a:schemeClr val="accent2"/>
              </a:buClr>
              <a:buSzPts val="4800"/>
              <a:buNone/>
              <a:defRPr sz="4800">
                <a:solidFill>
                  <a:schemeClr val="accent2"/>
                </a:solidFill>
              </a:defRPr>
            </a:lvl2pPr>
            <a:lvl3pPr lvl="2" rtl="0" algn="ctr">
              <a:spcBef>
                <a:spcPts val="0"/>
              </a:spcBef>
              <a:spcAft>
                <a:spcPts val="0"/>
              </a:spcAft>
              <a:buClr>
                <a:schemeClr val="accent2"/>
              </a:buClr>
              <a:buSzPts val="4800"/>
              <a:buNone/>
              <a:defRPr sz="4800">
                <a:solidFill>
                  <a:schemeClr val="accent2"/>
                </a:solidFill>
              </a:defRPr>
            </a:lvl3pPr>
            <a:lvl4pPr lvl="3" rtl="0" algn="ctr">
              <a:spcBef>
                <a:spcPts val="0"/>
              </a:spcBef>
              <a:spcAft>
                <a:spcPts val="0"/>
              </a:spcAft>
              <a:buClr>
                <a:schemeClr val="accent2"/>
              </a:buClr>
              <a:buSzPts val="4800"/>
              <a:buNone/>
              <a:defRPr sz="4800">
                <a:solidFill>
                  <a:schemeClr val="accent2"/>
                </a:solidFill>
              </a:defRPr>
            </a:lvl4pPr>
            <a:lvl5pPr lvl="4" rtl="0" algn="ctr">
              <a:spcBef>
                <a:spcPts val="0"/>
              </a:spcBef>
              <a:spcAft>
                <a:spcPts val="0"/>
              </a:spcAft>
              <a:buClr>
                <a:schemeClr val="accent2"/>
              </a:buClr>
              <a:buSzPts val="4800"/>
              <a:buNone/>
              <a:defRPr sz="4800">
                <a:solidFill>
                  <a:schemeClr val="accent2"/>
                </a:solidFill>
              </a:defRPr>
            </a:lvl5pPr>
            <a:lvl6pPr lvl="5" rtl="0" algn="ctr">
              <a:spcBef>
                <a:spcPts val="0"/>
              </a:spcBef>
              <a:spcAft>
                <a:spcPts val="0"/>
              </a:spcAft>
              <a:buClr>
                <a:schemeClr val="accent2"/>
              </a:buClr>
              <a:buSzPts val="4800"/>
              <a:buNone/>
              <a:defRPr sz="4800">
                <a:solidFill>
                  <a:schemeClr val="accent2"/>
                </a:solidFill>
              </a:defRPr>
            </a:lvl6pPr>
            <a:lvl7pPr lvl="6" rtl="0" algn="ctr">
              <a:spcBef>
                <a:spcPts val="0"/>
              </a:spcBef>
              <a:spcAft>
                <a:spcPts val="0"/>
              </a:spcAft>
              <a:buClr>
                <a:schemeClr val="accent2"/>
              </a:buClr>
              <a:buSzPts val="4800"/>
              <a:buNone/>
              <a:defRPr sz="4800">
                <a:solidFill>
                  <a:schemeClr val="accent2"/>
                </a:solidFill>
              </a:defRPr>
            </a:lvl7pPr>
            <a:lvl8pPr lvl="7" rtl="0" algn="ctr">
              <a:spcBef>
                <a:spcPts val="0"/>
              </a:spcBef>
              <a:spcAft>
                <a:spcPts val="0"/>
              </a:spcAft>
              <a:buClr>
                <a:schemeClr val="accent2"/>
              </a:buClr>
              <a:buSzPts val="4800"/>
              <a:buNone/>
              <a:defRPr sz="4800">
                <a:solidFill>
                  <a:schemeClr val="accent2"/>
                </a:solidFill>
              </a:defRPr>
            </a:lvl8pPr>
            <a:lvl9pPr lvl="8" rtl="0" algn="ctr">
              <a:spcBef>
                <a:spcPts val="0"/>
              </a:spcBef>
              <a:spcAft>
                <a:spcPts val="0"/>
              </a:spcAft>
              <a:buClr>
                <a:schemeClr val="accent2"/>
              </a:buClr>
              <a:buSzPts val="4800"/>
              <a:buNone/>
              <a:defRPr sz="4800">
                <a:solidFill>
                  <a:schemeClr val="accent2"/>
                </a:solidFill>
              </a:defRPr>
            </a:lvl9pPr>
          </a:lstStyle>
          <a:p>
            <a:r>
              <a:t>xx%</a:t>
            </a:r>
          </a:p>
        </p:txBody>
      </p:sp>
      <p:sp>
        <p:nvSpPr>
          <p:cNvPr id="235" name="Google Shape;235;p22"/>
          <p:cNvSpPr txBox="1"/>
          <p:nvPr>
            <p:ph hasCustomPrompt="1" idx="8" type="title"/>
          </p:nvPr>
        </p:nvSpPr>
        <p:spPr>
          <a:xfrm>
            <a:off x="6883943" y="1989375"/>
            <a:ext cx="9432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000">
                <a:solidFill>
                  <a:schemeClr val="accent1"/>
                </a:solidFill>
              </a:defRPr>
            </a:lvl1pPr>
            <a:lvl2pPr lvl="1" rtl="0" algn="ctr">
              <a:spcBef>
                <a:spcPts val="0"/>
              </a:spcBef>
              <a:spcAft>
                <a:spcPts val="0"/>
              </a:spcAft>
              <a:buClr>
                <a:schemeClr val="accent2"/>
              </a:buClr>
              <a:buSzPts val="4800"/>
              <a:buNone/>
              <a:defRPr sz="4800">
                <a:solidFill>
                  <a:schemeClr val="accent2"/>
                </a:solidFill>
              </a:defRPr>
            </a:lvl2pPr>
            <a:lvl3pPr lvl="2" rtl="0" algn="ctr">
              <a:spcBef>
                <a:spcPts val="0"/>
              </a:spcBef>
              <a:spcAft>
                <a:spcPts val="0"/>
              </a:spcAft>
              <a:buClr>
                <a:schemeClr val="accent2"/>
              </a:buClr>
              <a:buSzPts val="4800"/>
              <a:buNone/>
              <a:defRPr sz="4800">
                <a:solidFill>
                  <a:schemeClr val="accent2"/>
                </a:solidFill>
              </a:defRPr>
            </a:lvl3pPr>
            <a:lvl4pPr lvl="3" rtl="0" algn="ctr">
              <a:spcBef>
                <a:spcPts val="0"/>
              </a:spcBef>
              <a:spcAft>
                <a:spcPts val="0"/>
              </a:spcAft>
              <a:buClr>
                <a:schemeClr val="accent2"/>
              </a:buClr>
              <a:buSzPts val="4800"/>
              <a:buNone/>
              <a:defRPr sz="4800">
                <a:solidFill>
                  <a:schemeClr val="accent2"/>
                </a:solidFill>
              </a:defRPr>
            </a:lvl4pPr>
            <a:lvl5pPr lvl="4" rtl="0" algn="ctr">
              <a:spcBef>
                <a:spcPts val="0"/>
              </a:spcBef>
              <a:spcAft>
                <a:spcPts val="0"/>
              </a:spcAft>
              <a:buClr>
                <a:schemeClr val="accent2"/>
              </a:buClr>
              <a:buSzPts val="4800"/>
              <a:buNone/>
              <a:defRPr sz="4800">
                <a:solidFill>
                  <a:schemeClr val="accent2"/>
                </a:solidFill>
              </a:defRPr>
            </a:lvl5pPr>
            <a:lvl6pPr lvl="5" rtl="0" algn="ctr">
              <a:spcBef>
                <a:spcPts val="0"/>
              </a:spcBef>
              <a:spcAft>
                <a:spcPts val="0"/>
              </a:spcAft>
              <a:buClr>
                <a:schemeClr val="accent2"/>
              </a:buClr>
              <a:buSzPts val="4800"/>
              <a:buNone/>
              <a:defRPr sz="4800">
                <a:solidFill>
                  <a:schemeClr val="accent2"/>
                </a:solidFill>
              </a:defRPr>
            </a:lvl6pPr>
            <a:lvl7pPr lvl="6" rtl="0" algn="ctr">
              <a:spcBef>
                <a:spcPts val="0"/>
              </a:spcBef>
              <a:spcAft>
                <a:spcPts val="0"/>
              </a:spcAft>
              <a:buClr>
                <a:schemeClr val="accent2"/>
              </a:buClr>
              <a:buSzPts val="4800"/>
              <a:buNone/>
              <a:defRPr sz="4800">
                <a:solidFill>
                  <a:schemeClr val="accent2"/>
                </a:solidFill>
              </a:defRPr>
            </a:lvl7pPr>
            <a:lvl8pPr lvl="7" rtl="0" algn="ctr">
              <a:spcBef>
                <a:spcPts val="0"/>
              </a:spcBef>
              <a:spcAft>
                <a:spcPts val="0"/>
              </a:spcAft>
              <a:buClr>
                <a:schemeClr val="accent2"/>
              </a:buClr>
              <a:buSzPts val="4800"/>
              <a:buNone/>
              <a:defRPr sz="4800">
                <a:solidFill>
                  <a:schemeClr val="accent2"/>
                </a:solidFill>
              </a:defRPr>
            </a:lvl8pPr>
            <a:lvl9pPr lvl="8" rtl="0" algn="ctr">
              <a:spcBef>
                <a:spcPts val="0"/>
              </a:spcBef>
              <a:spcAft>
                <a:spcPts val="0"/>
              </a:spcAft>
              <a:buClr>
                <a:schemeClr val="accent2"/>
              </a:buClr>
              <a:buSzPts val="4800"/>
              <a:buNone/>
              <a:defRPr sz="4800">
                <a:solidFill>
                  <a:schemeClr val="accent2"/>
                </a:solidFill>
              </a:defRPr>
            </a:lvl9pPr>
          </a:lstStyle>
          <a:p>
            <a:r>
              <a:t>xx%</a:t>
            </a:r>
          </a:p>
        </p:txBody>
      </p:sp>
      <p:sp>
        <p:nvSpPr>
          <p:cNvPr id="236" name="Google Shape;236;p22"/>
          <p:cNvSpPr txBox="1"/>
          <p:nvPr>
            <p:ph idx="9"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37" name="Google Shape;237;p22"/>
          <p:cNvPicPr preferRelativeResize="0"/>
          <p:nvPr/>
        </p:nvPicPr>
        <p:blipFill rotWithShape="1">
          <a:blip r:embed="rId3">
            <a:alphaModFix amt="75000"/>
          </a:blip>
          <a:srcRect b="0" l="23312" r="0" t="17389"/>
          <a:stretch/>
        </p:blipFill>
        <p:spPr>
          <a:xfrm rot="5400000">
            <a:off x="5724725" y="522874"/>
            <a:ext cx="4342200" cy="2896400"/>
          </a:xfrm>
          <a:prstGeom prst="rect">
            <a:avLst/>
          </a:prstGeom>
          <a:noFill/>
          <a:ln>
            <a:noFill/>
          </a:ln>
        </p:spPr>
      </p:pic>
      <p:pic>
        <p:nvPicPr>
          <p:cNvPr id="238" name="Google Shape;238;p22"/>
          <p:cNvPicPr preferRelativeResize="0"/>
          <p:nvPr/>
        </p:nvPicPr>
        <p:blipFill rotWithShape="1">
          <a:blip r:embed="rId3">
            <a:alphaModFix amt="75000"/>
          </a:blip>
          <a:srcRect b="0" l="21488" r="0" t="20407"/>
          <a:stretch/>
        </p:blipFill>
        <p:spPr>
          <a:xfrm rot="-5399996">
            <a:off x="-852549" y="1514479"/>
            <a:ext cx="4529198" cy="284314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spTree>
      <p:nvGrpSpPr>
        <p:cNvPr id="239" name="Shape 239"/>
        <p:cNvGrpSpPr/>
        <p:nvPr/>
      </p:nvGrpSpPr>
      <p:grpSpPr>
        <a:xfrm>
          <a:off x="0" y="0"/>
          <a:ext cx="0" cy="0"/>
          <a:chOff x="0" y="0"/>
          <a:chExt cx="0" cy="0"/>
        </a:xfrm>
      </p:grpSpPr>
      <p:pic>
        <p:nvPicPr>
          <p:cNvPr id="240" name="Google Shape;240;p23"/>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41" name="Google Shape;241;p23"/>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3"/>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3"/>
          <p:cNvSpPr txBox="1"/>
          <p:nvPr>
            <p:ph type="title"/>
          </p:nvPr>
        </p:nvSpPr>
        <p:spPr>
          <a:xfrm>
            <a:off x="721575" y="540775"/>
            <a:ext cx="7704000" cy="5727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245" name="Google Shape;245;p23"/>
          <p:cNvPicPr preferRelativeResize="0"/>
          <p:nvPr/>
        </p:nvPicPr>
        <p:blipFill rotWithShape="1">
          <a:blip r:embed="rId3">
            <a:alphaModFix amt="75000"/>
          </a:blip>
          <a:srcRect b="0" l="26204" r="0" t="0"/>
          <a:stretch/>
        </p:blipFill>
        <p:spPr>
          <a:xfrm rot="-5400000">
            <a:off x="-785911" y="1937192"/>
            <a:ext cx="3611223" cy="3030000"/>
          </a:xfrm>
          <a:prstGeom prst="rect">
            <a:avLst/>
          </a:prstGeom>
          <a:noFill/>
          <a:ln>
            <a:noFill/>
          </a:ln>
        </p:spPr>
      </p:pic>
      <p:pic>
        <p:nvPicPr>
          <p:cNvPr id="246" name="Google Shape;246;p23"/>
          <p:cNvPicPr preferRelativeResize="0"/>
          <p:nvPr/>
        </p:nvPicPr>
        <p:blipFill rotWithShape="1">
          <a:blip r:embed="rId3">
            <a:alphaModFix amt="75000"/>
          </a:blip>
          <a:srcRect b="0" l="26335" r="0" t="537"/>
          <a:stretch/>
        </p:blipFill>
        <p:spPr>
          <a:xfrm rot="5400005">
            <a:off x="6372987" y="109689"/>
            <a:ext cx="3429100" cy="286682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247" name="Shape 247"/>
        <p:cNvGrpSpPr/>
        <p:nvPr/>
      </p:nvGrpSpPr>
      <p:grpSpPr>
        <a:xfrm>
          <a:off x="0" y="0"/>
          <a:ext cx="0" cy="0"/>
          <a:chOff x="0" y="0"/>
          <a:chExt cx="0" cy="0"/>
        </a:xfrm>
      </p:grpSpPr>
      <p:pic>
        <p:nvPicPr>
          <p:cNvPr id="248" name="Google Shape;248;p24"/>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49" name="Google Shape;249;p24"/>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4"/>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4"/>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4"/>
          <p:cNvSpPr txBox="1"/>
          <p:nvPr>
            <p:ph type="ctrTitle"/>
          </p:nvPr>
        </p:nvSpPr>
        <p:spPr>
          <a:xfrm>
            <a:off x="2243613" y="573100"/>
            <a:ext cx="4661700" cy="115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7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53" name="Google Shape;253;p24"/>
          <p:cNvSpPr txBox="1"/>
          <p:nvPr>
            <p:ph idx="1" type="subTitle"/>
          </p:nvPr>
        </p:nvSpPr>
        <p:spPr>
          <a:xfrm>
            <a:off x="2243625" y="1723300"/>
            <a:ext cx="4661700" cy="1155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254" name="Google Shape;254;p24"/>
          <p:cNvSpPr txBox="1"/>
          <p:nvPr/>
        </p:nvSpPr>
        <p:spPr>
          <a:xfrm>
            <a:off x="2072100" y="4182850"/>
            <a:ext cx="4999800" cy="420600"/>
          </a:xfrm>
          <a:prstGeom prst="rect">
            <a:avLst/>
          </a:prstGeom>
          <a:noFill/>
          <a:ln>
            <a:noFill/>
          </a:ln>
        </p:spPr>
        <p:txBody>
          <a:bodyPr anchorCtr="0" anchor="b" bIns="0" lIns="91425" spcFirstLastPara="1" rIns="0" wrap="square" tIns="0">
            <a:noAutofit/>
          </a:bodyPr>
          <a:lstStyle/>
          <a:p>
            <a:pPr indent="0" lvl="0" marL="0" rtl="0" algn="ctr">
              <a:lnSpc>
                <a:spcPct val="100000"/>
              </a:lnSpc>
              <a:spcBef>
                <a:spcPts val="300"/>
              </a:spcBef>
              <a:spcAft>
                <a:spcPts val="0"/>
              </a:spcAft>
              <a:buNone/>
            </a:pPr>
            <a:r>
              <a:rPr lang="en" sz="1200">
                <a:solidFill>
                  <a:schemeClr val="lt1"/>
                </a:solidFill>
                <a:latin typeface="Karla"/>
                <a:ea typeface="Karla"/>
                <a:cs typeface="Karla"/>
                <a:sym typeface="Karla"/>
              </a:rPr>
              <a:t>CREDITS: This presentation template was created by </a:t>
            </a:r>
            <a:r>
              <a:rPr b="1" lang="en" sz="1200">
                <a:solidFill>
                  <a:schemeClr val="lt1"/>
                </a:solidFill>
                <a:uFill>
                  <a:noFill/>
                </a:uFill>
                <a:latin typeface="Karla"/>
                <a:ea typeface="Karla"/>
                <a:cs typeface="Karla"/>
                <a:sym typeface="Karla"/>
                <a:hlinkClick r:id="rId3">
                  <a:extLst>
                    <a:ext uri="{A12FA001-AC4F-418D-AE19-62706E023703}">
                      <ahyp:hlinkClr val="tx"/>
                    </a:ext>
                  </a:extLst>
                </a:hlinkClick>
              </a:rPr>
              <a:t>Slidesgo</a:t>
            </a:r>
            <a:r>
              <a:rPr lang="en" sz="1200">
                <a:solidFill>
                  <a:schemeClr val="lt1"/>
                </a:solidFill>
                <a:latin typeface="Karla"/>
                <a:ea typeface="Karla"/>
                <a:cs typeface="Karla"/>
                <a:sym typeface="Karla"/>
              </a:rPr>
              <a:t>, and includes icons by </a:t>
            </a:r>
            <a:r>
              <a:rPr b="1" lang="en" sz="1200">
                <a:solidFill>
                  <a:schemeClr val="lt1"/>
                </a:solidFill>
                <a:uFill>
                  <a:noFill/>
                </a:uFill>
                <a:latin typeface="Karla"/>
                <a:ea typeface="Karla"/>
                <a:cs typeface="Karla"/>
                <a:sym typeface="Karla"/>
                <a:hlinkClick r:id="rId4">
                  <a:extLst>
                    <a:ext uri="{A12FA001-AC4F-418D-AE19-62706E023703}">
                      <ahyp:hlinkClr val="tx"/>
                    </a:ext>
                  </a:extLst>
                </a:hlinkClick>
              </a:rPr>
              <a:t>Flaticon</a:t>
            </a:r>
            <a:r>
              <a:rPr lang="en" sz="1200">
                <a:solidFill>
                  <a:schemeClr val="lt1"/>
                </a:solidFill>
                <a:latin typeface="Karla"/>
                <a:ea typeface="Karla"/>
                <a:cs typeface="Karla"/>
                <a:sym typeface="Karla"/>
              </a:rPr>
              <a:t> and infographics &amp; images by </a:t>
            </a:r>
            <a:r>
              <a:rPr b="1" lang="en" sz="1200">
                <a:solidFill>
                  <a:schemeClr val="lt1"/>
                </a:solidFill>
                <a:uFill>
                  <a:noFill/>
                </a:uFill>
                <a:latin typeface="Karla"/>
                <a:ea typeface="Karla"/>
                <a:cs typeface="Karla"/>
                <a:sym typeface="Karla"/>
                <a:hlinkClick r:id="rId5">
                  <a:extLst>
                    <a:ext uri="{A12FA001-AC4F-418D-AE19-62706E023703}">
                      <ahyp:hlinkClr val="tx"/>
                    </a:ext>
                  </a:extLst>
                </a:hlinkClick>
              </a:rPr>
              <a:t>Freepik</a:t>
            </a:r>
            <a:endParaRPr b="1" sz="1200">
              <a:solidFill>
                <a:schemeClr val="lt1"/>
              </a:solidFill>
              <a:latin typeface="Karla"/>
              <a:ea typeface="Karla"/>
              <a:cs typeface="Karla"/>
              <a:sym typeface="Karla"/>
            </a:endParaRPr>
          </a:p>
        </p:txBody>
      </p:sp>
      <p:pic>
        <p:nvPicPr>
          <p:cNvPr id="255" name="Google Shape;255;p24"/>
          <p:cNvPicPr preferRelativeResize="0"/>
          <p:nvPr/>
        </p:nvPicPr>
        <p:blipFill rotWithShape="1">
          <a:blip r:embed="rId6">
            <a:alphaModFix amt="75000"/>
          </a:blip>
          <a:srcRect b="0" l="18320" r="0" t="0"/>
          <a:stretch/>
        </p:blipFill>
        <p:spPr>
          <a:xfrm rot="5400000">
            <a:off x="5077976" y="347474"/>
            <a:ext cx="5076823" cy="3848475"/>
          </a:xfrm>
          <a:prstGeom prst="rect">
            <a:avLst/>
          </a:prstGeom>
          <a:noFill/>
          <a:ln>
            <a:noFill/>
          </a:ln>
        </p:spPr>
      </p:pic>
      <p:pic>
        <p:nvPicPr>
          <p:cNvPr id="256" name="Google Shape;256;p24"/>
          <p:cNvPicPr preferRelativeResize="0"/>
          <p:nvPr/>
        </p:nvPicPr>
        <p:blipFill rotWithShape="1">
          <a:blip r:embed="rId6">
            <a:alphaModFix amt="75000"/>
          </a:blip>
          <a:srcRect b="0" l="14258" r="0" t="537"/>
          <a:stretch/>
        </p:blipFill>
        <p:spPr>
          <a:xfrm rot="-5399997">
            <a:off x="-1076912" y="756716"/>
            <a:ext cx="5372099" cy="385867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8">
    <p:spTree>
      <p:nvGrpSpPr>
        <p:cNvPr id="257" name="Shape 257"/>
        <p:cNvGrpSpPr/>
        <p:nvPr/>
      </p:nvGrpSpPr>
      <p:grpSpPr>
        <a:xfrm>
          <a:off x="0" y="0"/>
          <a:ext cx="0" cy="0"/>
          <a:chOff x="0" y="0"/>
          <a:chExt cx="0" cy="0"/>
        </a:xfrm>
      </p:grpSpPr>
      <p:pic>
        <p:nvPicPr>
          <p:cNvPr id="258" name="Google Shape;258;p25"/>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59" name="Google Shape;259;p25"/>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5"/>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5"/>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 name="Google Shape;262;p25"/>
          <p:cNvPicPr preferRelativeResize="0"/>
          <p:nvPr/>
        </p:nvPicPr>
        <p:blipFill rotWithShape="1">
          <a:blip r:embed="rId3">
            <a:alphaModFix amt="75000"/>
          </a:blip>
          <a:srcRect b="0" l="23664" r="0" t="13299"/>
          <a:stretch/>
        </p:blipFill>
        <p:spPr>
          <a:xfrm>
            <a:off x="9525" y="-156200"/>
            <a:ext cx="4171950" cy="2933699"/>
          </a:xfrm>
          <a:prstGeom prst="rect">
            <a:avLst/>
          </a:prstGeom>
          <a:noFill/>
          <a:ln>
            <a:noFill/>
          </a:ln>
        </p:spPr>
      </p:pic>
      <p:pic>
        <p:nvPicPr>
          <p:cNvPr id="263" name="Google Shape;263;p25"/>
          <p:cNvPicPr preferRelativeResize="0"/>
          <p:nvPr/>
        </p:nvPicPr>
        <p:blipFill rotWithShape="1">
          <a:blip r:embed="rId3">
            <a:alphaModFix amt="75000"/>
          </a:blip>
          <a:srcRect b="0" l="21334" r="0" t="3883"/>
          <a:stretch/>
        </p:blipFill>
        <p:spPr>
          <a:xfrm rot="-10799995">
            <a:off x="5739700" y="2603702"/>
            <a:ext cx="3747200" cy="283507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8_1">
    <p:spTree>
      <p:nvGrpSpPr>
        <p:cNvPr id="264" name="Shape 264"/>
        <p:cNvGrpSpPr/>
        <p:nvPr/>
      </p:nvGrpSpPr>
      <p:grpSpPr>
        <a:xfrm>
          <a:off x="0" y="0"/>
          <a:ext cx="0" cy="0"/>
          <a:chOff x="0" y="0"/>
          <a:chExt cx="0" cy="0"/>
        </a:xfrm>
      </p:grpSpPr>
      <p:pic>
        <p:nvPicPr>
          <p:cNvPr id="265" name="Google Shape;265;p26"/>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66" name="Google Shape;266;p26"/>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6"/>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6"/>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9" name="Google Shape;269;p26"/>
          <p:cNvPicPr preferRelativeResize="0"/>
          <p:nvPr/>
        </p:nvPicPr>
        <p:blipFill rotWithShape="1">
          <a:blip r:embed="rId3">
            <a:alphaModFix amt="75000"/>
          </a:blip>
          <a:srcRect b="0" l="20356" r="0" t="0"/>
          <a:stretch/>
        </p:blipFill>
        <p:spPr>
          <a:xfrm rot="5400000">
            <a:off x="4631025" y="510125"/>
            <a:ext cx="5524500" cy="4294700"/>
          </a:xfrm>
          <a:prstGeom prst="rect">
            <a:avLst/>
          </a:prstGeom>
          <a:noFill/>
          <a:ln>
            <a:noFill/>
          </a:ln>
        </p:spPr>
      </p:pic>
      <p:pic>
        <p:nvPicPr>
          <p:cNvPr id="270" name="Google Shape;270;p26"/>
          <p:cNvPicPr preferRelativeResize="0"/>
          <p:nvPr/>
        </p:nvPicPr>
        <p:blipFill rotWithShape="1">
          <a:blip r:embed="rId3">
            <a:alphaModFix amt="75000"/>
          </a:blip>
          <a:srcRect b="0" l="16645" r="0" t="537"/>
          <a:stretch/>
        </p:blipFill>
        <p:spPr>
          <a:xfrm rot="-5399997">
            <a:off x="-1058539" y="294014"/>
            <a:ext cx="5654502" cy="417781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9" name="Google Shape;29;p4"/>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txBox="1"/>
          <p:nvPr>
            <p:ph idx="1" type="body"/>
          </p:nvPr>
        </p:nvSpPr>
        <p:spPr>
          <a:xfrm>
            <a:off x="720000" y="1168463"/>
            <a:ext cx="7704000" cy="57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AutoNum type="arabicPeriod"/>
              <a:defRPr sz="1200"/>
            </a:lvl1pPr>
            <a:lvl2pPr indent="-317500" lvl="1" marL="914400">
              <a:spcBef>
                <a:spcPts val="0"/>
              </a:spcBef>
              <a:spcAft>
                <a:spcPts val="0"/>
              </a:spcAft>
              <a:buSzPts val="1400"/>
              <a:buAutoNum type="alphaLcPeriod"/>
              <a:defRPr/>
            </a:lvl2pPr>
            <a:lvl3pPr indent="-317500" lvl="2" marL="1371600">
              <a:spcBef>
                <a:spcPts val="0"/>
              </a:spcBef>
              <a:spcAft>
                <a:spcPts val="0"/>
              </a:spcAft>
              <a:buSzPts val="1400"/>
              <a:buAutoNum type="romanLcPeriod"/>
              <a:defRPr/>
            </a:lvl3pPr>
            <a:lvl4pPr indent="-317500" lvl="3" marL="1828800">
              <a:spcBef>
                <a:spcPts val="0"/>
              </a:spcBef>
              <a:spcAft>
                <a:spcPts val="0"/>
              </a:spcAft>
              <a:buSzPts val="1400"/>
              <a:buAutoNum type="arabicPeriod"/>
              <a:defRPr/>
            </a:lvl4pPr>
            <a:lvl5pPr indent="-317500" lvl="4" marL="2286000">
              <a:spcBef>
                <a:spcPts val="0"/>
              </a:spcBef>
              <a:spcAft>
                <a:spcPts val="0"/>
              </a:spcAft>
              <a:buSzPts val="1400"/>
              <a:buAutoNum type="alphaLcPeriod"/>
              <a:defRPr/>
            </a:lvl5pPr>
            <a:lvl6pPr indent="-317500" lvl="5" marL="2743200">
              <a:spcBef>
                <a:spcPts val="0"/>
              </a:spcBef>
              <a:spcAft>
                <a:spcPts val="0"/>
              </a:spcAft>
              <a:buSzPts val="1400"/>
              <a:buAutoNum type="romanLcPeriod"/>
              <a:defRPr/>
            </a:lvl6pPr>
            <a:lvl7pPr indent="-317500" lvl="6" marL="3200400">
              <a:spcBef>
                <a:spcPts val="0"/>
              </a:spcBef>
              <a:spcAft>
                <a:spcPts val="0"/>
              </a:spcAft>
              <a:buSzPts val="1400"/>
              <a:buAutoNum type="arabicPeriod"/>
              <a:defRPr/>
            </a:lvl7pPr>
            <a:lvl8pPr indent="-317500" lvl="7" marL="3657600">
              <a:spcBef>
                <a:spcPts val="0"/>
              </a:spcBef>
              <a:spcAft>
                <a:spcPts val="0"/>
              </a:spcAft>
              <a:buSzPts val="1400"/>
              <a:buAutoNum type="alphaLcPeriod"/>
              <a:defRPr/>
            </a:lvl8pPr>
            <a:lvl9pPr indent="-317500" lvl="8" marL="4114800">
              <a:spcBef>
                <a:spcPts val="0"/>
              </a:spcBef>
              <a:spcAft>
                <a:spcPts val="0"/>
              </a:spcAft>
              <a:buSzPts val="1400"/>
              <a:buAutoNum type="romanLcPeriod"/>
              <a:defRPr/>
            </a:lvl9pPr>
          </a:lstStyle>
          <a:p/>
        </p:txBody>
      </p:sp>
      <p:pic>
        <p:nvPicPr>
          <p:cNvPr id="33" name="Google Shape;33;p4"/>
          <p:cNvPicPr preferRelativeResize="0"/>
          <p:nvPr/>
        </p:nvPicPr>
        <p:blipFill>
          <a:blip r:embed="rId3">
            <a:alphaModFix amt="75000"/>
          </a:blip>
          <a:stretch>
            <a:fillRect/>
          </a:stretch>
        </p:blipFill>
        <p:spPr>
          <a:xfrm>
            <a:off x="-825300" y="-371475"/>
            <a:ext cx="4857272" cy="3007325"/>
          </a:xfrm>
          <a:prstGeom prst="rect">
            <a:avLst/>
          </a:prstGeom>
          <a:noFill/>
          <a:ln>
            <a:noFill/>
          </a:ln>
        </p:spPr>
      </p:pic>
      <p:pic>
        <p:nvPicPr>
          <p:cNvPr id="34" name="Google Shape;34;p4"/>
          <p:cNvPicPr preferRelativeResize="0"/>
          <p:nvPr/>
        </p:nvPicPr>
        <p:blipFill>
          <a:blip r:embed="rId3">
            <a:alphaModFix amt="75000"/>
          </a:blip>
          <a:stretch>
            <a:fillRect/>
          </a:stretch>
        </p:blipFill>
        <p:spPr>
          <a:xfrm rot="10800000">
            <a:off x="5048253" y="2398274"/>
            <a:ext cx="5095572" cy="3154876"/>
          </a:xfrm>
          <a:prstGeom prst="rect">
            <a:avLst/>
          </a:prstGeom>
          <a:noFill/>
          <a:ln>
            <a:noFill/>
          </a:ln>
        </p:spPr>
      </p:pic>
      <p:sp>
        <p:nvSpPr>
          <p:cNvPr id="35" name="Google Shape;35;p4"/>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6" name="Shape 36"/>
        <p:cNvGrpSpPr/>
        <p:nvPr/>
      </p:nvGrpSpPr>
      <p:grpSpPr>
        <a:xfrm>
          <a:off x="0" y="0"/>
          <a:ext cx="0" cy="0"/>
          <a:chOff x="0" y="0"/>
          <a:chExt cx="0" cy="0"/>
        </a:xfrm>
      </p:grpSpPr>
      <p:pic>
        <p:nvPicPr>
          <p:cNvPr id="37" name="Google Shape;37;p5"/>
          <p:cNvPicPr preferRelativeResize="0"/>
          <p:nvPr/>
        </p:nvPicPr>
        <p:blipFill rotWithShape="1">
          <a:blip r:embed="rId2">
            <a:alphaModFix amt="75000"/>
          </a:blip>
          <a:srcRect b="0" l="17266" r="0" t="16652"/>
          <a:stretch/>
        </p:blipFill>
        <p:spPr>
          <a:xfrm rot="10800000">
            <a:off x="4688049" y="2278552"/>
            <a:ext cx="4684549" cy="2922100"/>
          </a:xfrm>
          <a:prstGeom prst="rect">
            <a:avLst/>
          </a:prstGeom>
          <a:noFill/>
          <a:ln>
            <a:noFill/>
          </a:ln>
        </p:spPr>
      </p:pic>
      <p:pic>
        <p:nvPicPr>
          <p:cNvPr id="38" name="Google Shape;38;p5"/>
          <p:cNvPicPr preferRelativeResize="0"/>
          <p:nvPr/>
        </p:nvPicPr>
        <p:blipFill rotWithShape="1">
          <a:blip r:embed="rId2">
            <a:alphaModFix amt="75000"/>
          </a:blip>
          <a:srcRect b="0" l="16618" r="0" t="14668"/>
          <a:stretch/>
        </p:blipFill>
        <p:spPr>
          <a:xfrm rot="4">
            <a:off x="-57150" y="-190497"/>
            <a:ext cx="4810127" cy="3047996"/>
          </a:xfrm>
          <a:prstGeom prst="rect">
            <a:avLst/>
          </a:prstGeom>
          <a:noFill/>
          <a:ln>
            <a:noFill/>
          </a:ln>
        </p:spPr>
      </p:pic>
      <p:pic>
        <p:nvPicPr>
          <p:cNvPr id="39" name="Google Shape;39;p5"/>
          <p:cNvPicPr preferRelativeResize="0"/>
          <p:nvPr/>
        </p:nvPicPr>
        <p:blipFill rotWithShape="1">
          <a:blip r:embed="rId3">
            <a:alphaModFix/>
          </a:blip>
          <a:srcRect b="17753" l="0" r="0" t="1620"/>
          <a:stretch/>
        </p:blipFill>
        <p:spPr>
          <a:xfrm>
            <a:off x="-181700" y="-257175"/>
            <a:ext cx="9649551" cy="5667373"/>
          </a:xfrm>
          <a:prstGeom prst="rect">
            <a:avLst/>
          </a:prstGeom>
          <a:noFill/>
          <a:ln>
            <a:noFill/>
          </a:ln>
        </p:spPr>
      </p:pic>
      <p:sp>
        <p:nvSpPr>
          <p:cNvPr id="40" name="Google Shape;40;p5"/>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5"/>
          <p:cNvSpPr txBox="1"/>
          <p:nvPr>
            <p:ph type="title"/>
          </p:nvPr>
        </p:nvSpPr>
        <p:spPr>
          <a:xfrm>
            <a:off x="720000" y="540000"/>
            <a:ext cx="77043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4" name="Google Shape;44;p5"/>
          <p:cNvSpPr txBox="1"/>
          <p:nvPr>
            <p:ph idx="1" type="subTitle"/>
          </p:nvPr>
        </p:nvSpPr>
        <p:spPr>
          <a:xfrm>
            <a:off x="1605775" y="3703499"/>
            <a:ext cx="2846700" cy="78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 name="Google Shape;45;p5"/>
          <p:cNvSpPr txBox="1"/>
          <p:nvPr>
            <p:ph idx="2" type="subTitle"/>
          </p:nvPr>
        </p:nvSpPr>
        <p:spPr>
          <a:xfrm>
            <a:off x="4688050" y="3703499"/>
            <a:ext cx="2846700" cy="78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 name="Google Shape;46;p5"/>
          <p:cNvSpPr txBox="1"/>
          <p:nvPr>
            <p:ph idx="3" type="subTitle"/>
          </p:nvPr>
        </p:nvSpPr>
        <p:spPr>
          <a:xfrm>
            <a:off x="1605779" y="3328943"/>
            <a:ext cx="28467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None/>
              <a:defRPr sz="2000">
                <a:solidFill>
                  <a:schemeClr val="accent1"/>
                </a:solidFill>
                <a:latin typeface="Audiowide"/>
                <a:ea typeface="Audiowide"/>
                <a:cs typeface="Audiowide"/>
                <a:sym typeface="Audiowide"/>
              </a:defRPr>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sp>
        <p:nvSpPr>
          <p:cNvPr id="47" name="Google Shape;47;p5"/>
          <p:cNvSpPr txBox="1"/>
          <p:nvPr>
            <p:ph idx="4" type="subTitle"/>
          </p:nvPr>
        </p:nvSpPr>
        <p:spPr>
          <a:xfrm>
            <a:off x="4688055" y="3328943"/>
            <a:ext cx="28467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None/>
              <a:defRPr sz="2000">
                <a:solidFill>
                  <a:schemeClr val="accent1"/>
                </a:solidFill>
                <a:latin typeface="Audiowide"/>
                <a:ea typeface="Audiowide"/>
                <a:cs typeface="Audiowide"/>
                <a:sym typeface="Audiowide"/>
              </a:defRPr>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pic>
        <p:nvPicPr>
          <p:cNvPr id="49" name="Google Shape;49;p6"/>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50" name="Google Shape;50;p6"/>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6"/>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6"/>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54" name="Google Shape;54;p6"/>
          <p:cNvPicPr preferRelativeResize="0"/>
          <p:nvPr/>
        </p:nvPicPr>
        <p:blipFill rotWithShape="1">
          <a:blip r:embed="rId3">
            <a:alphaModFix amt="75000"/>
          </a:blip>
          <a:srcRect b="0" l="24087" r="0" t="19903"/>
          <a:stretch/>
        </p:blipFill>
        <p:spPr>
          <a:xfrm>
            <a:off x="-104775" y="-85500"/>
            <a:ext cx="3714749" cy="2426851"/>
          </a:xfrm>
          <a:prstGeom prst="rect">
            <a:avLst/>
          </a:prstGeom>
          <a:noFill/>
          <a:ln>
            <a:noFill/>
          </a:ln>
        </p:spPr>
      </p:pic>
      <p:pic>
        <p:nvPicPr>
          <p:cNvPr id="55" name="Google Shape;55;p6"/>
          <p:cNvPicPr preferRelativeResize="0"/>
          <p:nvPr/>
        </p:nvPicPr>
        <p:blipFill rotWithShape="1">
          <a:blip r:embed="rId3">
            <a:alphaModFix amt="75000"/>
          </a:blip>
          <a:srcRect b="0" l="22039" r="0" t="14089"/>
          <a:stretch/>
        </p:blipFill>
        <p:spPr>
          <a:xfrm rot="-10799995">
            <a:off x="5705475" y="2752926"/>
            <a:ext cx="3629025" cy="247629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6" name="Shape 56"/>
        <p:cNvGrpSpPr/>
        <p:nvPr/>
      </p:nvGrpSpPr>
      <p:grpSpPr>
        <a:xfrm>
          <a:off x="0" y="0"/>
          <a:ext cx="0" cy="0"/>
          <a:chOff x="0" y="0"/>
          <a:chExt cx="0" cy="0"/>
        </a:xfrm>
      </p:grpSpPr>
      <p:pic>
        <p:nvPicPr>
          <p:cNvPr id="57" name="Google Shape;57;p7"/>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58" name="Google Shape;58;p7"/>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7"/>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7"/>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7"/>
          <p:cNvSpPr txBox="1"/>
          <p:nvPr>
            <p:ph type="title"/>
          </p:nvPr>
        </p:nvSpPr>
        <p:spPr>
          <a:xfrm>
            <a:off x="4381506" y="887025"/>
            <a:ext cx="4038600" cy="956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2" name="Google Shape;62;p7"/>
          <p:cNvSpPr txBox="1"/>
          <p:nvPr>
            <p:ph idx="1" type="body"/>
          </p:nvPr>
        </p:nvSpPr>
        <p:spPr>
          <a:xfrm>
            <a:off x="4381500" y="1843575"/>
            <a:ext cx="4038600" cy="2436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a:lvl1pPr>
            <a:lvl2pPr indent="-317500" lvl="1" marL="914400" rtl="0">
              <a:spcBef>
                <a:spcPts val="0"/>
              </a:spcBef>
              <a:spcAft>
                <a:spcPts val="0"/>
              </a:spcAft>
              <a:buSzPts val="1400"/>
              <a:buChar char="○"/>
              <a:defRPr/>
            </a:lvl2pPr>
            <a:lvl3pPr indent="-311150" lvl="2" marL="1371600" rtl="0">
              <a:spcBef>
                <a:spcPts val="0"/>
              </a:spcBef>
              <a:spcAft>
                <a:spcPts val="0"/>
              </a:spcAft>
              <a:buSzPts val="1300"/>
              <a:buChar char="■"/>
              <a:defRPr sz="1300"/>
            </a:lvl3pPr>
            <a:lvl4pPr indent="-311150" lvl="3" marL="1828800" rtl="0">
              <a:spcBef>
                <a:spcPts val="0"/>
              </a:spcBef>
              <a:spcAft>
                <a:spcPts val="0"/>
              </a:spcAft>
              <a:buSzPts val="1300"/>
              <a:buChar char="●"/>
              <a:defRPr sz="1300"/>
            </a:lvl4pPr>
            <a:lvl5pPr indent="-311150" lvl="4" marL="2286000" rtl="0">
              <a:spcBef>
                <a:spcPts val="0"/>
              </a:spcBef>
              <a:spcAft>
                <a:spcPts val="0"/>
              </a:spcAft>
              <a:buSzPts val="1300"/>
              <a:buChar char="○"/>
              <a:defRPr sz="1300"/>
            </a:lvl5pPr>
            <a:lvl6pPr indent="-311150" lvl="5" marL="2743200" rtl="0">
              <a:spcBef>
                <a:spcPts val="0"/>
              </a:spcBef>
              <a:spcAft>
                <a:spcPts val="0"/>
              </a:spcAft>
              <a:buSzPts val="1300"/>
              <a:buChar char="■"/>
              <a:defRPr sz="1300"/>
            </a:lvl6pPr>
            <a:lvl7pPr indent="-311150" lvl="6" marL="3200400" rtl="0">
              <a:spcBef>
                <a:spcPts val="0"/>
              </a:spcBef>
              <a:spcAft>
                <a:spcPts val="0"/>
              </a:spcAft>
              <a:buSzPts val="1300"/>
              <a:buChar char="●"/>
              <a:defRPr sz="1300"/>
            </a:lvl7pPr>
            <a:lvl8pPr indent="-311150" lvl="7" marL="3657600" rtl="0">
              <a:spcBef>
                <a:spcPts val="0"/>
              </a:spcBef>
              <a:spcAft>
                <a:spcPts val="0"/>
              </a:spcAft>
              <a:buSzPts val="1300"/>
              <a:buChar char="○"/>
              <a:defRPr sz="1300"/>
            </a:lvl8pPr>
            <a:lvl9pPr indent="-311150" lvl="8" marL="4114800" rtl="0">
              <a:spcBef>
                <a:spcPts val="0"/>
              </a:spcBef>
              <a:spcAft>
                <a:spcPts val="0"/>
              </a:spcAft>
              <a:buSzPts val="1300"/>
              <a:buChar char="■"/>
              <a:defRPr sz="1300"/>
            </a:lvl9pPr>
          </a:lstStyle>
          <a:p/>
        </p:txBody>
      </p:sp>
      <p:pic>
        <p:nvPicPr>
          <p:cNvPr id="63" name="Google Shape;63;p7"/>
          <p:cNvPicPr preferRelativeResize="0"/>
          <p:nvPr/>
        </p:nvPicPr>
        <p:blipFill rotWithShape="1">
          <a:blip r:embed="rId3">
            <a:alphaModFix amt="75000"/>
          </a:blip>
          <a:srcRect b="0" l="24156" r="0" t="16303"/>
          <a:stretch/>
        </p:blipFill>
        <p:spPr>
          <a:xfrm rot="5400000">
            <a:off x="5767588" y="527636"/>
            <a:ext cx="4294574" cy="293450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4" name="Shape 64"/>
        <p:cNvGrpSpPr/>
        <p:nvPr/>
      </p:nvGrpSpPr>
      <p:grpSpPr>
        <a:xfrm>
          <a:off x="0" y="0"/>
          <a:ext cx="0" cy="0"/>
          <a:chOff x="0" y="0"/>
          <a:chExt cx="0" cy="0"/>
        </a:xfrm>
      </p:grpSpPr>
      <p:pic>
        <p:nvPicPr>
          <p:cNvPr id="65" name="Google Shape;65;p8"/>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66" name="Google Shape;66;p8"/>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8"/>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8"/>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8"/>
          <p:cNvSpPr txBox="1"/>
          <p:nvPr>
            <p:ph type="title"/>
          </p:nvPr>
        </p:nvSpPr>
        <p:spPr>
          <a:xfrm>
            <a:off x="2005350" y="1506750"/>
            <a:ext cx="5133300" cy="2130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73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pic>
        <p:nvPicPr>
          <p:cNvPr id="70" name="Google Shape;70;p8"/>
          <p:cNvPicPr preferRelativeResize="0"/>
          <p:nvPr/>
        </p:nvPicPr>
        <p:blipFill>
          <a:blip r:embed="rId3">
            <a:alphaModFix amt="75000"/>
          </a:blip>
          <a:stretch>
            <a:fillRect/>
          </a:stretch>
        </p:blipFill>
        <p:spPr>
          <a:xfrm rot="5400000">
            <a:off x="4270575" y="37800"/>
            <a:ext cx="6816287" cy="4220224"/>
          </a:xfrm>
          <a:prstGeom prst="rect">
            <a:avLst/>
          </a:prstGeom>
          <a:noFill/>
          <a:ln>
            <a:noFill/>
          </a:ln>
        </p:spPr>
      </p:pic>
      <p:pic>
        <p:nvPicPr>
          <p:cNvPr id="71" name="Google Shape;71;p8"/>
          <p:cNvPicPr preferRelativeResize="0"/>
          <p:nvPr/>
        </p:nvPicPr>
        <p:blipFill>
          <a:blip r:embed="rId3">
            <a:alphaModFix amt="75000"/>
          </a:blip>
          <a:stretch>
            <a:fillRect/>
          </a:stretch>
        </p:blipFill>
        <p:spPr>
          <a:xfrm rot="-5399997">
            <a:off x="-1890149" y="942974"/>
            <a:ext cx="6692275" cy="41434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2" name="Shape 72"/>
        <p:cNvGrpSpPr/>
        <p:nvPr/>
      </p:nvGrpSpPr>
      <p:grpSpPr>
        <a:xfrm>
          <a:off x="0" y="0"/>
          <a:ext cx="0" cy="0"/>
          <a:chOff x="0" y="0"/>
          <a:chExt cx="0" cy="0"/>
        </a:xfrm>
      </p:grpSpPr>
      <p:pic>
        <p:nvPicPr>
          <p:cNvPr id="73" name="Google Shape;73;p9"/>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74" name="Google Shape;74;p9"/>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9"/>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9"/>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9"/>
          <p:cNvSpPr txBox="1"/>
          <p:nvPr>
            <p:ph type="title"/>
          </p:nvPr>
        </p:nvSpPr>
        <p:spPr>
          <a:xfrm>
            <a:off x="970400" y="1168075"/>
            <a:ext cx="3133800" cy="181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8" name="Google Shape;78;p9"/>
          <p:cNvSpPr txBox="1"/>
          <p:nvPr>
            <p:ph idx="1" type="subTitle"/>
          </p:nvPr>
        </p:nvSpPr>
        <p:spPr>
          <a:xfrm>
            <a:off x="970400" y="3167250"/>
            <a:ext cx="3133800" cy="84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79" name="Google Shape;79;p9"/>
          <p:cNvPicPr preferRelativeResize="0"/>
          <p:nvPr/>
        </p:nvPicPr>
        <p:blipFill rotWithShape="1">
          <a:blip r:embed="rId3">
            <a:alphaModFix amt="75000"/>
          </a:blip>
          <a:srcRect b="0" l="19106" r="0" t="4942"/>
          <a:stretch/>
        </p:blipFill>
        <p:spPr>
          <a:xfrm rot="-5400000">
            <a:off x="-727588" y="1263239"/>
            <a:ext cx="4580326" cy="333259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0" name="Shape 80"/>
        <p:cNvGrpSpPr/>
        <p:nvPr/>
      </p:nvGrpSpPr>
      <p:grpSpPr>
        <a:xfrm>
          <a:off x="0" y="0"/>
          <a:ext cx="0" cy="0"/>
          <a:chOff x="0" y="0"/>
          <a:chExt cx="0" cy="0"/>
        </a:xfrm>
      </p:grpSpPr>
      <p:pic>
        <p:nvPicPr>
          <p:cNvPr id="81" name="Google Shape;81;p10"/>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82" name="Google Shape;82;p10"/>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0"/>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0"/>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0"/>
          <p:cNvSpPr txBox="1"/>
          <p:nvPr>
            <p:ph type="title"/>
          </p:nvPr>
        </p:nvSpPr>
        <p:spPr>
          <a:xfrm rot="300">
            <a:off x="720000" y="3295650"/>
            <a:ext cx="3433500" cy="12072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2"/>
            </a:gs>
            <a:gs pos="37000">
              <a:schemeClr val="dk1"/>
            </a:gs>
            <a:gs pos="63000">
              <a:schemeClr val="dk1"/>
            </a:gs>
            <a:gs pos="100000">
              <a:schemeClr val="dk2"/>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82475" y="540000"/>
            <a:ext cx="77040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lt1"/>
              </a:buClr>
              <a:buSzPts val="2800"/>
              <a:buFont typeface="Audiowide"/>
              <a:buNone/>
              <a:defRPr sz="2800">
                <a:solidFill>
                  <a:schemeClr val="lt1"/>
                </a:solidFill>
                <a:latin typeface="Audiowide"/>
                <a:ea typeface="Audiowide"/>
                <a:cs typeface="Audiowide"/>
                <a:sym typeface="Audiowide"/>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p:txBody>
      </p:sp>
      <p:sp>
        <p:nvSpPr>
          <p:cNvPr id="7" name="Google Shape;7;p1"/>
          <p:cNvSpPr txBox="1"/>
          <p:nvPr>
            <p:ph idx="1" type="body"/>
          </p:nvPr>
        </p:nvSpPr>
        <p:spPr>
          <a:xfrm>
            <a:off x="782475" y="1152475"/>
            <a:ext cx="77040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1pPr>
            <a:lvl2pPr indent="-317500" lvl="1" marL="9144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2pPr>
            <a:lvl3pPr indent="-317500" lvl="2" marL="13716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3pPr>
            <a:lvl4pPr indent="-317500" lvl="3" marL="18288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4pPr>
            <a:lvl5pPr indent="-317500" lvl="4" marL="22860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5pPr>
            <a:lvl6pPr indent="-317500" lvl="5" marL="27432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6pPr>
            <a:lvl7pPr indent="-317500" lvl="6" marL="32004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7pPr>
            <a:lvl8pPr indent="-317500" lvl="7" marL="36576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8pPr>
            <a:lvl9pPr indent="-317500" lvl="8" marL="41148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smitchell.github.io" TargetMode="External"/><Relationship Id="rId4" Type="http://schemas.openxmlformats.org/officeDocument/2006/relationships/hyperlink" Target="https://linkedin.com/in/stevecmitchell" TargetMode="External"/><Relationship Id="rId5" Type="http://schemas.openxmlformats.org/officeDocument/2006/relationships/image" Target="../media/image4.png"/><Relationship Id="rId6"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hyperlink" Target="https://www.technologyreview.com/2015/09/17/166211/king-man-woman-queen-the-marvelous-mathematics-of-computational-linguistic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hyperlink" Target="https://www.youtube.com/watch?v=yfHHvmaMkcA&amp;list=PLhn_wr96GCHCyy9KX730lw71NKqx2_6DU&amp;index=109"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hyperlink" Target="https://www.linkedin.com/pulse/navigating-langchain-landscape-guide-cloud-engineers-kyle-tobin/" TargetMode="External"/><Relationship Id="rId5" Type="http://schemas.openxmlformats.org/officeDocument/2006/relationships/image" Target="../media/image10.png"/><Relationship Id="rId6" Type="http://schemas.openxmlformats.org/officeDocument/2006/relationships/hyperlink" Target="https://www.singlestore.com/blog/generative-ai-a-guide-to-llamaindex/" TargetMode="External"/><Relationship Id="rId7" Type="http://schemas.openxmlformats.org/officeDocument/2006/relationships/hyperlink" Target="https://docs.spring.io/spring-ai/referenc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hyperlink" Target="https://www.manning.com/books/spring-ai-in-action" TargetMode="External"/><Relationship Id="rId4" Type="http://schemas.openxmlformats.org/officeDocument/2006/relationships/image" Target="../media/image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 Id="rId3" Type="http://schemas.openxmlformats.org/officeDocument/2006/relationships/hyperlink" Target="https://docs.spring.io/spring-ai/reference/concepts.html#concept-rag" TargetMode="External"/><Relationship Id="rId4" Type="http://schemas.openxmlformats.org/officeDocument/2006/relationships/image" Target="../media/image2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 Id="rId3"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 Id="rId3" Type="http://schemas.openxmlformats.org/officeDocument/2006/relationships/image" Target="../media/image24.jpg"/><Relationship Id="rId4" Type="http://schemas.openxmlformats.org/officeDocument/2006/relationships/hyperlink" Target="https://spring.io/blog/2024/07/26/spring-ai-with-ollama-tool-support"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 Id="rId3" Type="http://schemas.openxmlformats.org/officeDocument/2006/relationships/hyperlink" Target="https://docs.spring.io/spring-ai/reference/api/chat/functions/openai-chat-functions.html"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7.xml"/><Relationship Id="rId3" Type="http://schemas.openxmlformats.org/officeDocument/2006/relationships/image" Target="../media/image27.gif"/><Relationship Id="rId4" Type="http://schemas.openxmlformats.org/officeDocument/2006/relationships/hyperlink" Target="https://opensource.googleblog.com/2016/12/open-sourcing-embedding-projector-tool.html"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 Id="rId3" Type="http://schemas.openxmlformats.org/officeDocument/2006/relationships/image" Target="../media/image1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9.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hyperlink" Target="https://youtu.be/2kSl0xkq2lM?si=21JsY1OhOhsOICDO"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7.png"/><Relationship Id="rId4" Type="http://schemas.openxmlformats.org/officeDocument/2006/relationships/hyperlink" Target="https://hub.docker.com/r/ollama/ollama" TargetMode="External"/><Relationship Id="rId5" Type="http://schemas.openxmlformats.org/officeDocument/2006/relationships/hyperlink" Target="https://ollama.com/"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hyperlink" Target="https://developer.nvidia.com/cuda-gpus" TargetMode="External"/><Relationship Id="rId4" Type="http://schemas.openxmlformats.org/officeDocument/2006/relationships/hyperlink" Target="https://github.com/ollama/ollama/blob/main/docs/gpu.md" TargetMode="External"/><Relationship Id="rId5" Type="http://schemas.openxmlformats.org/officeDocument/2006/relationships/hyperlink" Target="https://github.com/ollama/ollama/blob/main/docs/gpu.md" TargetMode="External"/><Relationship Id="rId6" Type="http://schemas.openxmlformats.org/officeDocument/2006/relationships/image" Target="../media/image14.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2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1.xml"/><Relationship Id="rId3" Type="http://schemas.openxmlformats.org/officeDocument/2006/relationships/image" Target="../media/image1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2.xml"/><Relationship Id="rId3" Type="http://schemas.openxmlformats.org/officeDocument/2006/relationships/image" Target="../media/image1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4.xml"/><Relationship Id="rId3" Type="http://schemas.openxmlformats.org/officeDocument/2006/relationships/image" Target="../media/image20.png"/><Relationship Id="rId4" Type="http://schemas.openxmlformats.org/officeDocument/2006/relationships/image" Target="../media/image1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6.xml"/><Relationship Id="rId3" Type="http://schemas.openxmlformats.org/officeDocument/2006/relationships/hyperlink" Target="https://docs.spring.io/spring-ai/reference/api/chat/functions/openai-chat-functions.html"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7.xml"/><Relationship Id="rId3" Type="http://schemas.openxmlformats.org/officeDocument/2006/relationships/hyperlink" Target="https://github.com/mkheck/ai202/blob/main/src/main/java/com/thehecklers/ai202/Ai202Controller.java" TargetMode="External"/><Relationship Id="rId4" Type="http://schemas.openxmlformats.org/officeDocument/2006/relationships/image" Target="../media/image2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8.xml"/><Relationship Id="rId3" Type="http://schemas.openxmlformats.org/officeDocument/2006/relationships/hyperlink" Target="https://github.com/mkheck/ai202/blob/main/src/main/java/com/thehecklers/ai202/Ai202Controller.java" TargetMode="External"/><Relationship Id="rId4" Type="http://schemas.openxmlformats.org/officeDocument/2006/relationships/image" Target="../media/image2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1.xml"/><Relationship Id="rId3" Type="http://schemas.openxmlformats.org/officeDocument/2006/relationships/hyperlink" Target="https://docs.spring.io/spring-ai/reference/" TargetMode="External"/><Relationship Id="rId4" Type="http://schemas.openxmlformats.org/officeDocument/2006/relationships/hyperlink" Target="https://www.youtube.com/watch?v=yyvjT0v3lpY&amp;list=PLZV0a2jwt22uoDm3LNDFvN6i2cAVU_HTH&amp;pp=iAQB" TargetMode="External"/><Relationship Id="rId5" Type="http://schemas.openxmlformats.org/officeDocument/2006/relationships/hyperlink" Target="https://www.youtube.com/watch?v=yyvjT0v3lpY&amp;list=PLZV0a2jwt22uoDm3LNDFvN6i2cAVU_HTH&amp;pp=iAQB" TargetMode="External"/><Relationship Id="rId6" Type="http://schemas.openxmlformats.org/officeDocument/2006/relationships/image" Target="../media/image1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7"/>
          <p:cNvSpPr/>
          <p:nvPr/>
        </p:nvSpPr>
        <p:spPr>
          <a:xfrm>
            <a:off x="1727250" y="1228150"/>
            <a:ext cx="5689500" cy="24768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7"/>
          <p:cNvSpPr txBox="1"/>
          <p:nvPr>
            <p:ph type="ctrTitle"/>
          </p:nvPr>
        </p:nvSpPr>
        <p:spPr>
          <a:xfrm>
            <a:off x="1625850" y="1317528"/>
            <a:ext cx="5892300" cy="235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 Introduction to Spring AI</a:t>
            </a:r>
            <a:endParaRPr/>
          </a:p>
          <a:p>
            <a:pPr indent="0" lvl="0" marL="0" rtl="0" algn="ctr">
              <a:spcBef>
                <a:spcPts val="0"/>
              </a:spcBef>
              <a:spcAft>
                <a:spcPts val="0"/>
              </a:spcAft>
              <a:buNone/>
            </a:pPr>
            <a:r>
              <a:t/>
            </a:r>
            <a:endParaRPr sz="1600"/>
          </a:p>
          <a:p>
            <a:pPr indent="0" lvl="0" marL="0" rtl="0" algn="ctr">
              <a:spcBef>
                <a:spcPts val="0"/>
              </a:spcBef>
              <a:spcAft>
                <a:spcPts val="0"/>
              </a:spcAft>
              <a:buNone/>
            </a:pPr>
            <a:r>
              <a:rPr lang="en" sz="1600"/>
              <a:t>AHEAD Tech on Tap</a:t>
            </a:r>
            <a:endParaRPr sz="1600"/>
          </a:p>
          <a:p>
            <a:pPr indent="0" lvl="0" marL="0" rtl="0" algn="ctr">
              <a:spcBef>
                <a:spcPts val="0"/>
              </a:spcBef>
              <a:spcAft>
                <a:spcPts val="0"/>
              </a:spcAft>
              <a:buNone/>
            </a:pPr>
            <a:r>
              <a:rPr lang="en" sz="1600"/>
              <a:t>August 16, 2024</a:t>
            </a:r>
            <a:endParaRPr sz="1600"/>
          </a:p>
        </p:txBody>
      </p:sp>
      <p:sp>
        <p:nvSpPr>
          <p:cNvPr id="277" name="Google Shape;277;p27"/>
          <p:cNvSpPr txBox="1"/>
          <p:nvPr>
            <p:ph idx="1" type="subTitle"/>
          </p:nvPr>
        </p:nvSpPr>
        <p:spPr>
          <a:xfrm>
            <a:off x="2119300" y="3861800"/>
            <a:ext cx="5548500" cy="1013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Steve Mitchell, Principal Technical Consultant, AHEAD</a:t>
            </a:r>
            <a:endParaRPr/>
          </a:p>
          <a:p>
            <a:pPr indent="0" lvl="0" marL="0" rtl="0" algn="l">
              <a:lnSpc>
                <a:spcPct val="115000"/>
              </a:lnSpc>
              <a:spcBef>
                <a:spcPts val="0"/>
              </a:spcBef>
              <a:spcAft>
                <a:spcPts val="0"/>
              </a:spcAft>
              <a:buNone/>
            </a:pPr>
            <a:r>
              <a:rPr lang="en"/>
              <a:t>       </a:t>
            </a:r>
            <a:r>
              <a:rPr lang="en" u="sng">
                <a:solidFill>
                  <a:schemeClr val="hlink"/>
                </a:solidFill>
                <a:hlinkClick r:id="rId3"/>
              </a:rPr>
              <a:t>smitchell.github.io</a:t>
            </a:r>
            <a:endParaRPr/>
          </a:p>
          <a:p>
            <a:pPr indent="0" lvl="0" marL="0" rtl="0" algn="l">
              <a:lnSpc>
                <a:spcPct val="115000"/>
              </a:lnSpc>
              <a:spcBef>
                <a:spcPts val="0"/>
              </a:spcBef>
              <a:spcAft>
                <a:spcPts val="0"/>
              </a:spcAft>
              <a:buNone/>
            </a:pPr>
            <a:r>
              <a:rPr lang="en"/>
              <a:t>       </a:t>
            </a:r>
            <a:r>
              <a:rPr lang="en" u="sng">
                <a:solidFill>
                  <a:schemeClr val="hlink"/>
                </a:solidFill>
                <a:hlinkClick r:id="rId4"/>
              </a:rPr>
              <a:t>stevecmitchell</a:t>
            </a:r>
            <a:endParaRPr/>
          </a:p>
        </p:txBody>
      </p:sp>
      <p:grpSp>
        <p:nvGrpSpPr>
          <p:cNvPr id="278" name="Google Shape;278;p27"/>
          <p:cNvGrpSpPr/>
          <p:nvPr/>
        </p:nvGrpSpPr>
        <p:grpSpPr>
          <a:xfrm>
            <a:off x="1006807" y="487596"/>
            <a:ext cx="288601" cy="1096693"/>
            <a:chOff x="1006700" y="2603975"/>
            <a:chExt cx="55450" cy="210700"/>
          </a:xfrm>
        </p:grpSpPr>
        <p:sp>
          <p:nvSpPr>
            <p:cNvPr id="279" name="Google Shape;279;p27"/>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7"/>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7"/>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7"/>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7"/>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7"/>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27"/>
          <p:cNvGrpSpPr/>
          <p:nvPr/>
        </p:nvGrpSpPr>
        <p:grpSpPr>
          <a:xfrm rot="5400000">
            <a:off x="7769557" y="3906771"/>
            <a:ext cx="288601" cy="1096693"/>
            <a:chOff x="1006700" y="2603975"/>
            <a:chExt cx="55450" cy="210700"/>
          </a:xfrm>
        </p:grpSpPr>
        <p:sp>
          <p:nvSpPr>
            <p:cNvPr id="286" name="Google Shape;286;p27"/>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7"/>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7"/>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7"/>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7"/>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7"/>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 name="Google Shape;292;p27"/>
          <p:cNvGrpSpPr/>
          <p:nvPr/>
        </p:nvGrpSpPr>
        <p:grpSpPr>
          <a:xfrm>
            <a:off x="551124" y="3629702"/>
            <a:ext cx="1178637" cy="1096691"/>
            <a:chOff x="827350" y="3629733"/>
            <a:chExt cx="1431600" cy="1332067"/>
          </a:xfrm>
        </p:grpSpPr>
        <p:sp>
          <p:nvSpPr>
            <p:cNvPr id="293" name="Google Shape;293;p27"/>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7"/>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7"/>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 name="Google Shape;296;p27"/>
          <p:cNvGrpSpPr/>
          <p:nvPr/>
        </p:nvGrpSpPr>
        <p:grpSpPr>
          <a:xfrm>
            <a:off x="322602" y="2902809"/>
            <a:ext cx="781224" cy="726909"/>
            <a:chOff x="827350" y="3629733"/>
            <a:chExt cx="1431600" cy="1332067"/>
          </a:xfrm>
        </p:grpSpPr>
        <p:sp>
          <p:nvSpPr>
            <p:cNvPr id="297" name="Google Shape;297;p27"/>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7"/>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7"/>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 name="Google Shape;300;p27"/>
          <p:cNvGrpSpPr/>
          <p:nvPr/>
        </p:nvGrpSpPr>
        <p:grpSpPr>
          <a:xfrm>
            <a:off x="1006789" y="2678398"/>
            <a:ext cx="356325" cy="331552"/>
            <a:chOff x="827350" y="3629733"/>
            <a:chExt cx="1431600" cy="1332067"/>
          </a:xfrm>
        </p:grpSpPr>
        <p:sp>
          <p:nvSpPr>
            <p:cNvPr id="301" name="Google Shape;301;p27"/>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7"/>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7"/>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 name="Google Shape;304;p27"/>
          <p:cNvGrpSpPr/>
          <p:nvPr/>
        </p:nvGrpSpPr>
        <p:grpSpPr>
          <a:xfrm>
            <a:off x="7466251" y="219713"/>
            <a:ext cx="895180" cy="832942"/>
            <a:chOff x="827350" y="3629733"/>
            <a:chExt cx="1431600" cy="1332067"/>
          </a:xfrm>
        </p:grpSpPr>
        <p:sp>
          <p:nvSpPr>
            <p:cNvPr id="305" name="Google Shape;305;p27"/>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7"/>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7"/>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 name="Google Shape;308;p27"/>
          <p:cNvGrpSpPr/>
          <p:nvPr/>
        </p:nvGrpSpPr>
        <p:grpSpPr>
          <a:xfrm>
            <a:off x="8131283" y="1065715"/>
            <a:ext cx="598982" cy="557337"/>
            <a:chOff x="827350" y="3629733"/>
            <a:chExt cx="1431600" cy="1332067"/>
          </a:xfrm>
        </p:grpSpPr>
        <p:sp>
          <p:nvSpPr>
            <p:cNvPr id="309" name="Google Shape;309;p27"/>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7"/>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7"/>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 name="Google Shape;312;p27"/>
          <p:cNvGrpSpPr/>
          <p:nvPr/>
        </p:nvGrpSpPr>
        <p:grpSpPr>
          <a:xfrm>
            <a:off x="6901231" y="620669"/>
            <a:ext cx="464268" cy="431989"/>
            <a:chOff x="827350" y="3629733"/>
            <a:chExt cx="1431600" cy="1332067"/>
          </a:xfrm>
        </p:grpSpPr>
        <p:sp>
          <p:nvSpPr>
            <p:cNvPr id="313" name="Google Shape;313;p27"/>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7"/>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7"/>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27"/>
          <p:cNvGrpSpPr/>
          <p:nvPr/>
        </p:nvGrpSpPr>
        <p:grpSpPr>
          <a:xfrm>
            <a:off x="2186868" y="4539976"/>
            <a:ext cx="325681" cy="288602"/>
            <a:chOff x="2380550" y="4458206"/>
            <a:chExt cx="356325" cy="302994"/>
          </a:xfrm>
        </p:grpSpPr>
        <p:sp>
          <p:nvSpPr>
            <p:cNvPr id="317" name="Google Shape;317;p27"/>
            <p:cNvSpPr/>
            <p:nvPr/>
          </p:nvSpPr>
          <p:spPr>
            <a:xfrm>
              <a:off x="2380550" y="4465400"/>
              <a:ext cx="288600" cy="2886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pic>
          <p:nvPicPr>
            <p:cNvPr id="318" name="Google Shape;318;p27"/>
            <p:cNvPicPr preferRelativeResize="0"/>
            <p:nvPr/>
          </p:nvPicPr>
          <p:blipFill>
            <a:blip r:embed="rId5">
              <a:alphaModFix/>
            </a:blip>
            <a:stretch>
              <a:fillRect/>
            </a:stretch>
          </p:blipFill>
          <p:spPr>
            <a:xfrm>
              <a:off x="2380550" y="4458206"/>
              <a:ext cx="356325" cy="302994"/>
            </a:xfrm>
            <a:prstGeom prst="rect">
              <a:avLst/>
            </a:prstGeom>
            <a:noFill/>
            <a:ln>
              <a:noFill/>
            </a:ln>
          </p:spPr>
        </p:pic>
      </p:grpSp>
      <p:pic>
        <p:nvPicPr>
          <p:cNvPr id="319" name="Google Shape;319;p27"/>
          <p:cNvPicPr preferRelativeResize="0"/>
          <p:nvPr/>
        </p:nvPicPr>
        <p:blipFill>
          <a:blip r:embed="rId6">
            <a:alphaModFix/>
          </a:blip>
          <a:stretch>
            <a:fillRect/>
          </a:stretch>
        </p:blipFill>
        <p:spPr>
          <a:xfrm>
            <a:off x="2186887" y="4227182"/>
            <a:ext cx="288600" cy="28233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36"/>
          <p:cNvSpPr/>
          <p:nvPr/>
        </p:nvSpPr>
        <p:spPr>
          <a:xfrm>
            <a:off x="1220000" y="1981925"/>
            <a:ext cx="6559500" cy="27309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580" name="Google Shape;580;p36"/>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Prompts are the SQL for AI</a:t>
            </a:r>
            <a:endParaRPr/>
          </a:p>
        </p:txBody>
      </p:sp>
      <p:sp>
        <p:nvSpPr>
          <p:cNvPr id="581" name="Google Shape;581;p36"/>
          <p:cNvSpPr txBox="1"/>
          <p:nvPr/>
        </p:nvSpPr>
        <p:spPr>
          <a:xfrm>
            <a:off x="1307900" y="1981925"/>
            <a:ext cx="6410700" cy="273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Karla"/>
                <a:ea typeface="Karla"/>
                <a:cs typeface="Karla"/>
                <a:sym typeface="Karla"/>
              </a:rPr>
              <a:t>## SYSTEM </a:t>
            </a:r>
            <a:endParaRPr>
              <a:solidFill>
                <a:schemeClr val="lt1"/>
              </a:solidFill>
              <a:latin typeface="Karla"/>
              <a:ea typeface="Karla"/>
              <a:cs typeface="Karla"/>
              <a:sym typeface="Karla"/>
            </a:endParaRPr>
          </a:p>
          <a:p>
            <a:pPr indent="0" lvl="0" marL="0" rtl="0" algn="l">
              <a:spcBef>
                <a:spcPts val="0"/>
              </a:spcBef>
              <a:spcAft>
                <a:spcPts val="0"/>
              </a:spcAft>
              <a:buNone/>
            </a:pPr>
            <a:r>
              <a:rPr lang="en">
                <a:solidFill>
                  <a:schemeClr val="lt1"/>
                </a:solidFill>
                <a:latin typeface="Karla"/>
                <a:ea typeface="Karla"/>
                <a:cs typeface="Karla"/>
                <a:sym typeface="Karla"/>
              </a:rPr>
              <a:t>You are a career coach. You give concise career advice and create learning plans. Return the response in Markdown format.</a:t>
            </a:r>
            <a:endParaRPr>
              <a:solidFill>
                <a:schemeClr val="lt1"/>
              </a:solidFill>
              <a:latin typeface="Karla"/>
              <a:ea typeface="Karla"/>
              <a:cs typeface="Karla"/>
              <a:sym typeface="Karla"/>
            </a:endParaRPr>
          </a:p>
          <a:p>
            <a:pPr indent="0" lvl="0" marL="0" rtl="0" algn="l">
              <a:spcBef>
                <a:spcPts val="0"/>
              </a:spcBef>
              <a:spcAft>
                <a:spcPts val="0"/>
              </a:spcAft>
              <a:buNone/>
            </a:pPr>
            <a:r>
              <a:t/>
            </a:r>
            <a:endParaRPr>
              <a:solidFill>
                <a:schemeClr val="lt1"/>
              </a:solidFill>
              <a:latin typeface="Karla"/>
              <a:ea typeface="Karla"/>
              <a:cs typeface="Karla"/>
              <a:sym typeface="Karla"/>
            </a:endParaRPr>
          </a:p>
          <a:p>
            <a:pPr indent="0" lvl="0" marL="0" rtl="0" algn="l">
              <a:spcBef>
                <a:spcPts val="0"/>
              </a:spcBef>
              <a:spcAft>
                <a:spcPts val="0"/>
              </a:spcAft>
              <a:buNone/>
            </a:pPr>
            <a:r>
              <a:rPr lang="en">
                <a:solidFill>
                  <a:schemeClr val="lt1"/>
                </a:solidFill>
                <a:latin typeface="Karla"/>
                <a:ea typeface="Karla"/>
                <a:cs typeface="Karla"/>
                <a:sym typeface="Karla"/>
              </a:rPr>
              <a:t>## USER</a:t>
            </a:r>
            <a:endParaRPr>
              <a:solidFill>
                <a:schemeClr val="lt1"/>
              </a:solidFill>
              <a:latin typeface="Karla"/>
              <a:ea typeface="Karla"/>
              <a:cs typeface="Karla"/>
              <a:sym typeface="Karla"/>
            </a:endParaRPr>
          </a:p>
          <a:p>
            <a:pPr indent="0" lvl="0" marL="0" rtl="0" algn="l">
              <a:spcBef>
                <a:spcPts val="0"/>
              </a:spcBef>
              <a:spcAft>
                <a:spcPts val="0"/>
              </a:spcAft>
              <a:buNone/>
            </a:pPr>
            <a:r>
              <a:rPr lang="en">
                <a:solidFill>
                  <a:schemeClr val="lt1"/>
                </a:solidFill>
                <a:latin typeface="Karla"/>
                <a:ea typeface="Karla"/>
                <a:cs typeface="Karla"/>
                <a:sym typeface="Karla"/>
              </a:rPr>
              <a:t> I am an experienced Java developer. What can I do to achieve my career goals?  Consider the provided CAREER GOALS in your response.</a:t>
            </a:r>
            <a:endParaRPr>
              <a:solidFill>
                <a:schemeClr val="lt1"/>
              </a:solidFill>
              <a:latin typeface="Karla"/>
              <a:ea typeface="Karla"/>
              <a:cs typeface="Karla"/>
              <a:sym typeface="Karla"/>
            </a:endParaRPr>
          </a:p>
          <a:p>
            <a:pPr indent="0" lvl="0" marL="0" rtl="0" algn="l">
              <a:spcBef>
                <a:spcPts val="0"/>
              </a:spcBef>
              <a:spcAft>
                <a:spcPts val="0"/>
              </a:spcAft>
              <a:buNone/>
            </a:pPr>
            <a:r>
              <a:t/>
            </a:r>
            <a:endParaRPr>
              <a:solidFill>
                <a:schemeClr val="lt1"/>
              </a:solidFill>
              <a:latin typeface="Karla"/>
              <a:ea typeface="Karla"/>
              <a:cs typeface="Karla"/>
              <a:sym typeface="Karla"/>
            </a:endParaRPr>
          </a:p>
          <a:p>
            <a:pPr indent="0" lvl="0" marL="0" rtl="0" algn="l">
              <a:spcBef>
                <a:spcPts val="0"/>
              </a:spcBef>
              <a:spcAft>
                <a:spcPts val="0"/>
              </a:spcAft>
              <a:buNone/>
            </a:pPr>
            <a:r>
              <a:rPr lang="en">
                <a:solidFill>
                  <a:schemeClr val="lt1"/>
                </a:solidFill>
                <a:latin typeface="Karla"/>
                <a:ea typeface="Karla"/>
                <a:cs typeface="Karla"/>
                <a:sym typeface="Karla"/>
              </a:rPr>
              <a:t>## CAREER GOALS</a:t>
            </a:r>
            <a:endParaRPr>
              <a:solidFill>
                <a:schemeClr val="lt1"/>
              </a:solidFill>
              <a:latin typeface="Karla"/>
              <a:ea typeface="Karla"/>
              <a:cs typeface="Karla"/>
              <a:sym typeface="Karla"/>
            </a:endParaRPr>
          </a:p>
          <a:p>
            <a:pPr indent="-317500" lvl="0" marL="457200" rtl="0" algn="l">
              <a:spcBef>
                <a:spcPts val="0"/>
              </a:spcBef>
              <a:spcAft>
                <a:spcPts val="0"/>
              </a:spcAft>
              <a:buClr>
                <a:schemeClr val="lt1"/>
              </a:buClr>
              <a:buSzPts val="1400"/>
              <a:buFont typeface="Karla"/>
              <a:buChar char="-"/>
            </a:pPr>
            <a:r>
              <a:rPr lang="en">
                <a:solidFill>
                  <a:schemeClr val="lt1"/>
                </a:solidFill>
                <a:latin typeface="Karla"/>
                <a:ea typeface="Karla"/>
                <a:cs typeface="Karla"/>
                <a:sym typeface="Karla"/>
              </a:rPr>
              <a:t>I want to apply my Java experience to do cloud native development.</a:t>
            </a:r>
            <a:endParaRPr>
              <a:solidFill>
                <a:schemeClr val="lt1"/>
              </a:solidFill>
              <a:latin typeface="Karla"/>
              <a:ea typeface="Karla"/>
              <a:cs typeface="Karla"/>
              <a:sym typeface="Karla"/>
            </a:endParaRPr>
          </a:p>
          <a:p>
            <a:pPr indent="-317500" lvl="0" marL="457200" rtl="0" algn="l">
              <a:spcBef>
                <a:spcPts val="0"/>
              </a:spcBef>
              <a:spcAft>
                <a:spcPts val="0"/>
              </a:spcAft>
              <a:buClr>
                <a:schemeClr val="lt1"/>
              </a:buClr>
              <a:buSzPts val="1400"/>
              <a:buFont typeface="Karla"/>
              <a:buChar char="-"/>
            </a:pPr>
            <a:r>
              <a:rPr lang="en">
                <a:solidFill>
                  <a:schemeClr val="lt1"/>
                </a:solidFill>
                <a:latin typeface="Karla"/>
                <a:ea typeface="Karla"/>
                <a:cs typeface="Karla"/>
                <a:sym typeface="Karla"/>
              </a:rPr>
              <a:t>I want to get better at distributed data architecture.</a:t>
            </a:r>
            <a:endParaRPr>
              <a:solidFill>
                <a:schemeClr val="lt1"/>
              </a:solidFill>
              <a:latin typeface="Karla"/>
              <a:ea typeface="Karla"/>
              <a:cs typeface="Karla"/>
              <a:sym typeface="Karla"/>
            </a:endParaRPr>
          </a:p>
          <a:p>
            <a:pPr indent="0" lvl="0" marL="0" rtl="0" algn="l">
              <a:spcBef>
                <a:spcPts val="0"/>
              </a:spcBef>
              <a:spcAft>
                <a:spcPts val="0"/>
              </a:spcAft>
              <a:buNone/>
            </a:pPr>
            <a:r>
              <a:t/>
            </a:r>
            <a:endParaRPr>
              <a:solidFill>
                <a:schemeClr val="lt1"/>
              </a:solidFill>
              <a:latin typeface="Karla"/>
              <a:ea typeface="Karla"/>
              <a:cs typeface="Karla"/>
              <a:sym typeface="Karla"/>
            </a:endParaRPr>
          </a:p>
        </p:txBody>
      </p:sp>
      <p:sp>
        <p:nvSpPr>
          <p:cNvPr id="582" name="Google Shape;582;p36"/>
          <p:cNvSpPr txBox="1"/>
          <p:nvPr/>
        </p:nvSpPr>
        <p:spPr>
          <a:xfrm>
            <a:off x="1744700" y="1166850"/>
            <a:ext cx="5537100" cy="25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FFFF00"/>
                </a:solidFill>
                <a:latin typeface="Karla"/>
                <a:ea typeface="Karla"/>
                <a:cs typeface="Karla"/>
                <a:sym typeface="Karla"/>
              </a:rPr>
              <a:t>Try out this prompt using your own career goals</a:t>
            </a:r>
            <a:endParaRPr sz="1900">
              <a:solidFill>
                <a:srgbClr val="FFFF00"/>
              </a:solidFill>
              <a:latin typeface="Karla"/>
              <a:ea typeface="Karla"/>
              <a:cs typeface="Karla"/>
              <a:sym typeface="Karla"/>
            </a:endParaRPr>
          </a:p>
        </p:txBody>
      </p:sp>
      <p:cxnSp>
        <p:nvCxnSpPr>
          <p:cNvPr id="583" name="Google Shape;583;p36"/>
          <p:cNvCxnSpPr>
            <a:stCxn id="582" idx="2"/>
            <a:endCxn id="581" idx="0"/>
          </p:cNvCxnSpPr>
          <p:nvPr/>
        </p:nvCxnSpPr>
        <p:spPr>
          <a:xfrm>
            <a:off x="4513250" y="1417650"/>
            <a:ext cx="0" cy="564300"/>
          </a:xfrm>
          <a:prstGeom prst="straightConnector1">
            <a:avLst/>
          </a:prstGeom>
          <a:noFill/>
          <a:ln cap="flat" cmpd="sng" w="38100">
            <a:solidFill>
              <a:srgbClr val="FFFF00"/>
            </a:solidFill>
            <a:prstDash val="solid"/>
            <a:round/>
            <a:headEnd len="med" w="med" type="none"/>
            <a:tailEnd len="med" w="med" type="stealth"/>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37"/>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7"/>
          <p:cNvSpPr txBox="1"/>
          <p:nvPr>
            <p:ph idx="15"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Prompt Roles</a:t>
            </a:r>
            <a:endParaRPr/>
          </a:p>
        </p:txBody>
      </p:sp>
      <p:sp>
        <p:nvSpPr>
          <p:cNvPr id="590" name="Google Shape;590;p37"/>
          <p:cNvSpPr txBox="1"/>
          <p:nvPr>
            <p:ph idx="5" type="subTitle"/>
          </p:nvPr>
        </p:nvSpPr>
        <p:spPr>
          <a:xfrm>
            <a:off x="1773875" y="3516379"/>
            <a:ext cx="2423100" cy="102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Aides the LLM in answering your questions, for instance, caching previous questions and answers.</a:t>
            </a:r>
            <a:endParaRPr/>
          </a:p>
          <a:p>
            <a:pPr indent="0" lvl="0" marL="0" rtl="0" algn="ctr">
              <a:spcBef>
                <a:spcPts val="0"/>
              </a:spcBef>
              <a:spcAft>
                <a:spcPts val="0"/>
              </a:spcAft>
              <a:buNone/>
            </a:pPr>
            <a:r>
              <a:t/>
            </a:r>
            <a:endParaRPr/>
          </a:p>
        </p:txBody>
      </p:sp>
      <p:sp>
        <p:nvSpPr>
          <p:cNvPr id="591" name="Google Shape;591;p37"/>
          <p:cNvSpPr txBox="1"/>
          <p:nvPr>
            <p:ph type="title"/>
          </p:nvPr>
        </p:nvSpPr>
        <p:spPr>
          <a:xfrm>
            <a:off x="1773675" y="1755171"/>
            <a:ext cx="2423100" cy="42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System</a:t>
            </a:r>
            <a:endParaRPr/>
          </a:p>
        </p:txBody>
      </p:sp>
      <p:sp>
        <p:nvSpPr>
          <p:cNvPr id="592" name="Google Shape;592;p37"/>
          <p:cNvSpPr txBox="1"/>
          <p:nvPr>
            <p:ph idx="1" type="subTitle"/>
          </p:nvPr>
        </p:nvSpPr>
        <p:spPr>
          <a:xfrm>
            <a:off x="1773879" y="2026673"/>
            <a:ext cx="24231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Guides the AIs behavior and response</a:t>
            </a:r>
            <a:endParaRPr/>
          </a:p>
        </p:txBody>
      </p:sp>
      <p:sp>
        <p:nvSpPr>
          <p:cNvPr id="593" name="Google Shape;593;p37"/>
          <p:cNvSpPr txBox="1"/>
          <p:nvPr>
            <p:ph idx="2" type="title"/>
          </p:nvPr>
        </p:nvSpPr>
        <p:spPr>
          <a:xfrm>
            <a:off x="4947226" y="1789746"/>
            <a:ext cx="2423100" cy="42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User</a:t>
            </a:r>
            <a:endParaRPr/>
          </a:p>
        </p:txBody>
      </p:sp>
      <p:sp>
        <p:nvSpPr>
          <p:cNvPr id="594" name="Google Shape;594;p37"/>
          <p:cNvSpPr txBox="1"/>
          <p:nvPr>
            <p:ph idx="3" type="subTitle"/>
          </p:nvPr>
        </p:nvSpPr>
        <p:spPr>
          <a:xfrm>
            <a:off x="4947225" y="2061248"/>
            <a:ext cx="24231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Represents the users input</a:t>
            </a:r>
            <a:endParaRPr/>
          </a:p>
        </p:txBody>
      </p:sp>
      <p:sp>
        <p:nvSpPr>
          <p:cNvPr id="595" name="Google Shape;595;p37"/>
          <p:cNvSpPr txBox="1"/>
          <p:nvPr>
            <p:ph idx="4" type="title"/>
          </p:nvPr>
        </p:nvSpPr>
        <p:spPr>
          <a:xfrm>
            <a:off x="1773879" y="3244301"/>
            <a:ext cx="2423100" cy="426900"/>
          </a:xfrm>
          <a:prstGeom prst="rect">
            <a:avLst/>
          </a:prstGeom>
        </p:spPr>
        <p:txBody>
          <a:bodyPr anchorCtr="0" anchor="b" bIns="91425" lIns="91425" spcFirstLastPara="1" rIns="91425" wrap="square" tIns="91425">
            <a:noAutofit/>
          </a:bodyPr>
          <a:lstStyle/>
          <a:p>
            <a:pPr indent="0" lvl="0" marL="0" rtl="0" algn="ctr">
              <a:spcBef>
                <a:spcPts val="0"/>
              </a:spcBef>
              <a:spcAft>
                <a:spcPts val="600"/>
              </a:spcAft>
              <a:buNone/>
            </a:pPr>
            <a:r>
              <a:rPr lang="en"/>
              <a:t>Assistant</a:t>
            </a:r>
            <a:endParaRPr/>
          </a:p>
        </p:txBody>
      </p:sp>
      <p:sp>
        <p:nvSpPr>
          <p:cNvPr id="596" name="Google Shape;596;p37"/>
          <p:cNvSpPr txBox="1"/>
          <p:nvPr>
            <p:ph idx="6" type="title"/>
          </p:nvPr>
        </p:nvSpPr>
        <p:spPr>
          <a:xfrm>
            <a:off x="4947226" y="3244301"/>
            <a:ext cx="2423100" cy="426900"/>
          </a:xfrm>
          <a:prstGeom prst="rect">
            <a:avLst/>
          </a:prstGeom>
        </p:spPr>
        <p:txBody>
          <a:bodyPr anchorCtr="0" anchor="b" bIns="91425" lIns="91425" spcFirstLastPara="1" rIns="91425" wrap="square" tIns="91425">
            <a:noAutofit/>
          </a:bodyPr>
          <a:lstStyle/>
          <a:p>
            <a:pPr indent="0" lvl="0" marL="0" rtl="0" algn="ctr">
              <a:spcBef>
                <a:spcPts val="0"/>
              </a:spcBef>
              <a:spcAft>
                <a:spcPts val="600"/>
              </a:spcAft>
              <a:buNone/>
            </a:pPr>
            <a:r>
              <a:rPr lang="en"/>
              <a:t>Function</a:t>
            </a:r>
            <a:endParaRPr/>
          </a:p>
        </p:txBody>
      </p:sp>
      <p:sp>
        <p:nvSpPr>
          <p:cNvPr id="597" name="Google Shape;597;p37"/>
          <p:cNvSpPr txBox="1"/>
          <p:nvPr>
            <p:ph idx="7" type="subTitle"/>
          </p:nvPr>
        </p:nvSpPr>
        <p:spPr>
          <a:xfrm>
            <a:off x="4947225" y="3494596"/>
            <a:ext cx="24231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Controls functions like fetching data or calculations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38"/>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8"/>
          <p:cNvSpPr txBox="1"/>
          <p:nvPr/>
        </p:nvSpPr>
        <p:spPr>
          <a:xfrm>
            <a:off x="1258200" y="1648500"/>
            <a:ext cx="6627600" cy="184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lt1"/>
                </a:solidFill>
                <a:latin typeface="Karla"/>
                <a:ea typeface="Karla"/>
                <a:cs typeface="Karla"/>
                <a:sym typeface="Karla"/>
              </a:rPr>
              <a:t>King – Man + Woman = Queen</a:t>
            </a:r>
            <a:endParaRPr sz="1900">
              <a:solidFill>
                <a:schemeClr val="lt1"/>
              </a:solidFill>
              <a:latin typeface="Karla"/>
              <a:ea typeface="Karla"/>
              <a:cs typeface="Karla"/>
              <a:sym typeface="Karla"/>
            </a:endParaRPr>
          </a:p>
          <a:p>
            <a:pPr indent="0" lvl="0" marL="0" rtl="0" algn="ctr">
              <a:spcBef>
                <a:spcPts val="0"/>
              </a:spcBef>
              <a:spcAft>
                <a:spcPts val="0"/>
              </a:spcAft>
              <a:buNone/>
            </a:pPr>
            <a:r>
              <a:t/>
            </a:r>
            <a:endParaRPr sz="1200">
              <a:solidFill>
                <a:schemeClr val="lt1"/>
              </a:solidFill>
              <a:latin typeface="Karla"/>
              <a:ea typeface="Karla"/>
              <a:cs typeface="Karla"/>
              <a:sym typeface="Karla"/>
            </a:endParaRPr>
          </a:p>
          <a:p>
            <a:pPr indent="0" lvl="0" marL="0" rtl="0" algn="ctr">
              <a:spcBef>
                <a:spcPts val="0"/>
              </a:spcBef>
              <a:spcAft>
                <a:spcPts val="0"/>
              </a:spcAft>
              <a:buNone/>
            </a:pPr>
            <a:r>
              <a:t/>
            </a:r>
            <a:endParaRPr sz="1200">
              <a:solidFill>
                <a:schemeClr val="lt1"/>
              </a:solidFill>
              <a:latin typeface="Karla"/>
              <a:ea typeface="Karla"/>
              <a:cs typeface="Karla"/>
              <a:sym typeface="Karla"/>
            </a:endParaRPr>
          </a:p>
          <a:p>
            <a:pPr indent="0" lvl="0" marL="0" rtl="0" algn="ctr">
              <a:spcBef>
                <a:spcPts val="0"/>
              </a:spcBef>
              <a:spcAft>
                <a:spcPts val="0"/>
              </a:spcAft>
              <a:buNone/>
            </a:pPr>
            <a:r>
              <a:rPr lang="en">
                <a:solidFill>
                  <a:schemeClr val="lt1"/>
                </a:solidFill>
                <a:latin typeface="Karla"/>
                <a:ea typeface="Karla"/>
                <a:cs typeface="Karla"/>
                <a:sym typeface="Karla"/>
              </a:rPr>
              <a:t>"Paris – france + poland = warsaw. In this case, the vector difference between paris and france captures the concept of capital city."</a:t>
            </a:r>
            <a:endParaRPr>
              <a:solidFill>
                <a:schemeClr val="lt1"/>
              </a:solidFill>
              <a:latin typeface="Karla"/>
              <a:ea typeface="Karla"/>
              <a:cs typeface="Karla"/>
              <a:sym typeface="Karla"/>
            </a:endParaRPr>
          </a:p>
          <a:p>
            <a:pPr indent="0" lvl="0" marL="0" rtl="0" algn="l">
              <a:spcBef>
                <a:spcPts val="0"/>
              </a:spcBef>
              <a:spcAft>
                <a:spcPts val="0"/>
              </a:spcAft>
              <a:buNone/>
            </a:pPr>
            <a:r>
              <a:t/>
            </a:r>
            <a:endParaRPr>
              <a:solidFill>
                <a:schemeClr val="lt1"/>
              </a:solidFill>
              <a:latin typeface="Karla"/>
              <a:ea typeface="Karla"/>
              <a:cs typeface="Karla"/>
              <a:sym typeface="Karla"/>
            </a:endParaRPr>
          </a:p>
        </p:txBody>
      </p:sp>
      <p:sp>
        <p:nvSpPr>
          <p:cNvPr id="604" name="Google Shape;604;p38"/>
          <p:cNvSpPr txBox="1"/>
          <p:nvPr>
            <p:ph type="title"/>
          </p:nvPr>
        </p:nvSpPr>
        <p:spPr>
          <a:xfrm>
            <a:off x="998575" y="546400"/>
            <a:ext cx="7001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Vector Math is Pretty Cool</a:t>
            </a:r>
            <a:endParaRPr/>
          </a:p>
        </p:txBody>
      </p:sp>
      <p:sp>
        <p:nvSpPr>
          <p:cNvPr id="605" name="Google Shape;605;p38"/>
          <p:cNvSpPr txBox="1"/>
          <p:nvPr/>
        </p:nvSpPr>
        <p:spPr>
          <a:xfrm>
            <a:off x="512700" y="3682775"/>
            <a:ext cx="8366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Karla"/>
                <a:ea typeface="Karla"/>
                <a:cs typeface="Karla"/>
                <a:sym typeface="Karla"/>
              </a:rPr>
              <a:t>MIT Technology Review. (2015, September 17). </a:t>
            </a:r>
            <a:r>
              <a:rPr lang="en" sz="1000" u="sng">
                <a:solidFill>
                  <a:schemeClr val="lt1"/>
                </a:solidFill>
                <a:latin typeface="Karla"/>
                <a:ea typeface="Karla"/>
                <a:cs typeface="Karla"/>
                <a:sym typeface="Karla"/>
                <a:hlinkClick r:id="rId3">
                  <a:extLst>
                    <a:ext uri="{A12FA001-AC4F-418D-AE19-62706E023703}">
                      <ahyp:hlinkClr val="tx"/>
                    </a:ext>
                  </a:extLst>
                </a:hlinkClick>
              </a:rPr>
              <a:t>King – Man + Woman = Queen: The marvelous mathematics of computational linguistics. MIT Technology Review</a:t>
            </a:r>
            <a:r>
              <a:rPr lang="en" sz="1000">
                <a:solidFill>
                  <a:schemeClr val="lt1"/>
                </a:solidFill>
                <a:latin typeface="Karla"/>
                <a:ea typeface="Karla"/>
                <a:cs typeface="Karla"/>
                <a:sym typeface="Karla"/>
              </a:rPr>
              <a:t>. https://www.technologyreview.com/2015/09/17/166211/king-man-woman-queen-the-marvelous-mathematics-of-computational-linguistics/</a:t>
            </a:r>
            <a:endParaRPr sz="1000">
              <a:solidFill>
                <a:schemeClr val="lt1"/>
              </a:solidFill>
              <a:latin typeface="Karla"/>
              <a:ea typeface="Karla"/>
              <a:cs typeface="Karla"/>
              <a:sym typeface="Karl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39"/>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9"/>
          <p:cNvSpPr txBox="1"/>
          <p:nvPr>
            <p:ph type="title"/>
          </p:nvPr>
        </p:nvSpPr>
        <p:spPr>
          <a:xfrm>
            <a:off x="515275" y="540000"/>
            <a:ext cx="80724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Makes a Good Vector Database?</a:t>
            </a:r>
            <a:endParaRPr/>
          </a:p>
        </p:txBody>
      </p:sp>
      <p:sp>
        <p:nvSpPr>
          <p:cNvPr id="612" name="Google Shape;612;p39"/>
          <p:cNvSpPr txBox="1"/>
          <p:nvPr>
            <p:ph idx="1" type="subTitle"/>
          </p:nvPr>
        </p:nvSpPr>
        <p:spPr>
          <a:xfrm>
            <a:off x="1857675" y="1553400"/>
            <a:ext cx="2688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Multimodality</a:t>
            </a:r>
            <a:endParaRPr/>
          </a:p>
        </p:txBody>
      </p:sp>
      <p:sp>
        <p:nvSpPr>
          <p:cNvPr id="613" name="Google Shape;613;p39"/>
          <p:cNvSpPr txBox="1"/>
          <p:nvPr>
            <p:ph idx="2" type="subTitle"/>
          </p:nvPr>
        </p:nvSpPr>
        <p:spPr>
          <a:xfrm>
            <a:off x="1857675" y="1880350"/>
            <a:ext cx="2437500" cy="48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Handle embeddings from audio, video, images, text…</a:t>
            </a:r>
            <a:endParaRPr/>
          </a:p>
        </p:txBody>
      </p:sp>
      <p:sp>
        <p:nvSpPr>
          <p:cNvPr id="614" name="Google Shape;614;p39"/>
          <p:cNvSpPr txBox="1"/>
          <p:nvPr>
            <p:ph idx="3" type="subTitle"/>
          </p:nvPr>
        </p:nvSpPr>
        <p:spPr>
          <a:xfrm>
            <a:off x="4597450" y="1553400"/>
            <a:ext cx="2688900" cy="457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Vector Indexing</a:t>
            </a:r>
            <a:endParaRPr/>
          </a:p>
        </p:txBody>
      </p:sp>
      <p:sp>
        <p:nvSpPr>
          <p:cNvPr id="615" name="Google Shape;615;p39"/>
          <p:cNvSpPr txBox="1"/>
          <p:nvPr>
            <p:ph idx="4" type="subTitle"/>
          </p:nvPr>
        </p:nvSpPr>
        <p:spPr>
          <a:xfrm>
            <a:off x="4970550" y="1915650"/>
            <a:ext cx="2315700" cy="484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Q</a:t>
            </a:r>
            <a:r>
              <a:rPr lang="en"/>
              <a:t>uickly find similar vectors using a "distance function"</a:t>
            </a:r>
            <a:endParaRPr/>
          </a:p>
        </p:txBody>
      </p:sp>
      <p:sp>
        <p:nvSpPr>
          <p:cNvPr id="616" name="Google Shape;616;p39"/>
          <p:cNvSpPr txBox="1"/>
          <p:nvPr>
            <p:ph idx="5" type="subTitle"/>
          </p:nvPr>
        </p:nvSpPr>
        <p:spPr>
          <a:xfrm>
            <a:off x="1857662" y="2896400"/>
            <a:ext cx="28173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High-Dimension</a:t>
            </a:r>
            <a:endParaRPr/>
          </a:p>
        </p:txBody>
      </p:sp>
      <p:sp>
        <p:nvSpPr>
          <p:cNvPr id="617" name="Google Shape;617;p39"/>
          <p:cNvSpPr txBox="1"/>
          <p:nvPr>
            <p:ph idx="6" type="subTitle"/>
          </p:nvPr>
        </p:nvSpPr>
        <p:spPr>
          <a:xfrm>
            <a:off x="1857662" y="3256425"/>
            <a:ext cx="2564700" cy="48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Ideal for natural language processing.</a:t>
            </a:r>
            <a:endParaRPr/>
          </a:p>
        </p:txBody>
      </p:sp>
      <p:sp>
        <p:nvSpPr>
          <p:cNvPr id="618" name="Google Shape;618;p39"/>
          <p:cNvSpPr txBox="1"/>
          <p:nvPr>
            <p:ph idx="7" type="subTitle"/>
          </p:nvPr>
        </p:nvSpPr>
        <p:spPr>
          <a:xfrm>
            <a:off x="4708737" y="2896400"/>
            <a:ext cx="2577600" cy="457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Scalability</a:t>
            </a:r>
            <a:endParaRPr/>
          </a:p>
        </p:txBody>
      </p:sp>
      <p:sp>
        <p:nvSpPr>
          <p:cNvPr id="619" name="Google Shape;619;p39"/>
          <p:cNvSpPr txBox="1"/>
          <p:nvPr>
            <p:ph idx="8" type="subTitle"/>
          </p:nvPr>
        </p:nvSpPr>
        <p:spPr>
          <a:xfrm>
            <a:off x="4639438" y="3256425"/>
            <a:ext cx="2646900" cy="484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H</a:t>
            </a:r>
            <a:r>
              <a:rPr lang="en"/>
              <a:t>andle large amounts of data and user requests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40"/>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0"/>
          <p:cNvSpPr txBox="1"/>
          <p:nvPr>
            <p:ph type="title"/>
          </p:nvPr>
        </p:nvSpPr>
        <p:spPr>
          <a:xfrm>
            <a:off x="721575" y="5407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does Embedding Work?</a:t>
            </a:r>
            <a:endParaRPr/>
          </a:p>
        </p:txBody>
      </p:sp>
      <p:sp>
        <p:nvSpPr>
          <p:cNvPr id="626" name="Google Shape;626;p40"/>
          <p:cNvSpPr txBox="1"/>
          <p:nvPr/>
        </p:nvSpPr>
        <p:spPr>
          <a:xfrm>
            <a:off x="782225" y="1605688"/>
            <a:ext cx="1344600" cy="23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lt1"/>
                </a:solidFill>
                <a:latin typeface="Karla"/>
                <a:ea typeface="Karla"/>
                <a:cs typeface="Karla"/>
                <a:sym typeface="Karla"/>
              </a:rPr>
              <a:t>Quick</a:t>
            </a:r>
            <a:endParaRPr sz="2600">
              <a:solidFill>
                <a:schemeClr val="lt1"/>
              </a:solidFill>
              <a:latin typeface="Karla"/>
              <a:ea typeface="Karla"/>
              <a:cs typeface="Karla"/>
              <a:sym typeface="Karla"/>
            </a:endParaRPr>
          </a:p>
          <a:p>
            <a:pPr indent="0" lvl="0" marL="0" rtl="0" algn="l">
              <a:spcBef>
                <a:spcPts val="0"/>
              </a:spcBef>
              <a:spcAft>
                <a:spcPts val="0"/>
              </a:spcAft>
              <a:buNone/>
            </a:pPr>
            <a:r>
              <a:t/>
            </a:r>
            <a:endParaRPr sz="2600">
              <a:solidFill>
                <a:schemeClr val="lt1"/>
              </a:solidFill>
              <a:latin typeface="Karla"/>
              <a:ea typeface="Karla"/>
              <a:cs typeface="Karla"/>
              <a:sym typeface="Karla"/>
            </a:endParaRPr>
          </a:p>
          <a:p>
            <a:pPr indent="0" lvl="0" marL="0" rtl="0" algn="l">
              <a:spcBef>
                <a:spcPts val="0"/>
              </a:spcBef>
              <a:spcAft>
                <a:spcPts val="0"/>
              </a:spcAft>
              <a:buNone/>
            </a:pPr>
            <a:r>
              <a:rPr lang="en" sz="2600">
                <a:solidFill>
                  <a:schemeClr val="lt1"/>
                </a:solidFill>
                <a:latin typeface="Karla"/>
                <a:ea typeface="Karla"/>
                <a:cs typeface="Karla"/>
                <a:sym typeface="Karla"/>
              </a:rPr>
              <a:t>brown</a:t>
            </a:r>
            <a:endParaRPr sz="2600">
              <a:solidFill>
                <a:schemeClr val="lt1"/>
              </a:solidFill>
              <a:latin typeface="Karla"/>
              <a:ea typeface="Karla"/>
              <a:cs typeface="Karla"/>
              <a:sym typeface="Karla"/>
            </a:endParaRPr>
          </a:p>
          <a:p>
            <a:pPr indent="0" lvl="0" marL="0" rtl="0" algn="l">
              <a:spcBef>
                <a:spcPts val="0"/>
              </a:spcBef>
              <a:spcAft>
                <a:spcPts val="0"/>
              </a:spcAft>
              <a:buNone/>
            </a:pPr>
            <a:r>
              <a:t/>
            </a:r>
            <a:endParaRPr sz="2600">
              <a:solidFill>
                <a:schemeClr val="lt1"/>
              </a:solidFill>
              <a:latin typeface="Karla"/>
              <a:ea typeface="Karla"/>
              <a:cs typeface="Karla"/>
              <a:sym typeface="Karla"/>
            </a:endParaRPr>
          </a:p>
          <a:p>
            <a:pPr indent="0" lvl="0" marL="0" rtl="0" algn="l">
              <a:spcBef>
                <a:spcPts val="0"/>
              </a:spcBef>
              <a:spcAft>
                <a:spcPts val="0"/>
              </a:spcAft>
              <a:buNone/>
            </a:pPr>
            <a:r>
              <a:rPr lang="en" sz="2600">
                <a:solidFill>
                  <a:schemeClr val="lt1"/>
                </a:solidFill>
                <a:latin typeface="Karla"/>
                <a:ea typeface="Karla"/>
                <a:cs typeface="Karla"/>
                <a:sym typeface="Karla"/>
              </a:rPr>
              <a:t>fox</a:t>
            </a:r>
            <a:endParaRPr sz="2600">
              <a:solidFill>
                <a:schemeClr val="lt1"/>
              </a:solidFill>
              <a:latin typeface="Karla"/>
              <a:ea typeface="Karla"/>
              <a:cs typeface="Karla"/>
              <a:sym typeface="Karla"/>
            </a:endParaRPr>
          </a:p>
        </p:txBody>
      </p:sp>
      <p:sp>
        <p:nvSpPr>
          <p:cNvPr id="627" name="Google Shape;627;p40"/>
          <p:cNvSpPr/>
          <p:nvPr/>
        </p:nvSpPr>
        <p:spPr>
          <a:xfrm>
            <a:off x="2702175" y="2255613"/>
            <a:ext cx="2188800" cy="926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Karla"/>
                <a:ea typeface="Karla"/>
                <a:cs typeface="Karla"/>
                <a:sym typeface="Karla"/>
              </a:rPr>
              <a:t>Embedding model</a:t>
            </a:r>
            <a:endParaRPr>
              <a:latin typeface="Karla"/>
              <a:ea typeface="Karla"/>
              <a:cs typeface="Karla"/>
              <a:sym typeface="Karla"/>
            </a:endParaRPr>
          </a:p>
        </p:txBody>
      </p:sp>
      <p:cxnSp>
        <p:nvCxnSpPr>
          <p:cNvPr id="628" name="Google Shape;628;p40"/>
          <p:cNvCxnSpPr>
            <a:endCxn id="627" idx="1"/>
          </p:cNvCxnSpPr>
          <p:nvPr/>
        </p:nvCxnSpPr>
        <p:spPr>
          <a:xfrm>
            <a:off x="1760775" y="1941813"/>
            <a:ext cx="941400" cy="777000"/>
          </a:xfrm>
          <a:prstGeom prst="curvedConnector3">
            <a:avLst>
              <a:gd fmla="val 50000" name="adj1"/>
            </a:avLst>
          </a:prstGeom>
          <a:noFill/>
          <a:ln cap="flat" cmpd="sng" w="28575">
            <a:solidFill>
              <a:schemeClr val="lt1"/>
            </a:solidFill>
            <a:prstDash val="solid"/>
            <a:round/>
            <a:headEnd len="med" w="med" type="none"/>
            <a:tailEnd len="med" w="med" type="stealth"/>
          </a:ln>
        </p:spPr>
      </p:cxnSp>
      <p:cxnSp>
        <p:nvCxnSpPr>
          <p:cNvPr id="629" name="Google Shape;629;p40"/>
          <p:cNvCxnSpPr>
            <a:endCxn id="627" idx="1"/>
          </p:cNvCxnSpPr>
          <p:nvPr/>
        </p:nvCxnSpPr>
        <p:spPr>
          <a:xfrm flipH="1" rot="10800000">
            <a:off x="1932675" y="2718813"/>
            <a:ext cx="769500" cy="44700"/>
          </a:xfrm>
          <a:prstGeom prst="curvedConnector3">
            <a:avLst>
              <a:gd fmla="val 50000" name="adj1"/>
            </a:avLst>
          </a:prstGeom>
          <a:noFill/>
          <a:ln cap="flat" cmpd="sng" w="28575">
            <a:solidFill>
              <a:schemeClr val="lt1"/>
            </a:solidFill>
            <a:prstDash val="solid"/>
            <a:round/>
            <a:headEnd len="med" w="med" type="none"/>
            <a:tailEnd len="med" w="med" type="stealth"/>
          </a:ln>
        </p:spPr>
      </p:cxnSp>
      <p:cxnSp>
        <p:nvCxnSpPr>
          <p:cNvPr id="630" name="Google Shape;630;p40"/>
          <p:cNvCxnSpPr>
            <a:endCxn id="627" idx="1"/>
          </p:cNvCxnSpPr>
          <p:nvPr/>
        </p:nvCxnSpPr>
        <p:spPr>
          <a:xfrm flipH="1" rot="10800000">
            <a:off x="1446975" y="2718813"/>
            <a:ext cx="1255200" cy="844200"/>
          </a:xfrm>
          <a:prstGeom prst="curvedConnector3">
            <a:avLst>
              <a:gd fmla="val 50000" name="adj1"/>
            </a:avLst>
          </a:prstGeom>
          <a:noFill/>
          <a:ln cap="flat" cmpd="sng" w="28575">
            <a:solidFill>
              <a:schemeClr val="lt1"/>
            </a:solidFill>
            <a:prstDash val="solid"/>
            <a:round/>
            <a:headEnd len="med" w="med" type="none"/>
            <a:tailEnd len="med" w="med" type="stealth"/>
          </a:ln>
        </p:spPr>
      </p:cxnSp>
      <p:sp>
        <p:nvSpPr>
          <p:cNvPr id="631" name="Google Shape;631;p40"/>
          <p:cNvSpPr txBox="1"/>
          <p:nvPr/>
        </p:nvSpPr>
        <p:spPr>
          <a:xfrm>
            <a:off x="5466325" y="1822313"/>
            <a:ext cx="2898600" cy="22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lt1"/>
                </a:solidFill>
                <a:latin typeface="Karla"/>
                <a:ea typeface="Karla"/>
                <a:cs typeface="Karla"/>
                <a:sym typeface="Karla"/>
              </a:rPr>
              <a:t> </a:t>
            </a:r>
            <a:r>
              <a:rPr lang="en" sz="1700">
                <a:solidFill>
                  <a:schemeClr val="lt1"/>
                </a:solidFill>
                <a:latin typeface="Courier New"/>
                <a:ea typeface="Courier New"/>
                <a:cs typeface="Courier New"/>
                <a:sym typeface="Courier New"/>
              </a:rPr>
              <a:t>[2.5, 0, 3, 9.5…]</a:t>
            </a:r>
            <a:endParaRPr sz="1700">
              <a:solidFill>
                <a:schemeClr val="lt1"/>
              </a:solidFill>
              <a:latin typeface="Courier New"/>
              <a:ea typeface="Courier New"/>
              <a:cs typeface="Courier New"/>
              <a:sym typeface="Courier New"/>
            </a:endParaRPr>
          </a:p>
          <a:p>
            <a:pPr indent="0" lvl="0" marL="0" rtl="0" algn="l">
              <a:spcBef>
                <a:spcPts val="0"/>
              </a:spcBef>
              <a:spcAft>
                <a:spcPts val="0"/>
              </a:spcAft>
              <a:buNone/>
            </a:pPr>
            <a:r>
              <a:t/>
            </a:r>
            <a:endParaRPr sz="1700">
              <a:solidFill>
                <a:schemeClr val="lt1"/>
              </a:solidFill>
              <a:latin typeface="Courier New"/>
              <a:ea typeface="Courier New"/>
              <a:cs typeface="Courier New"/>
              <a:sym typeface="Courier New"/>
            </a:endParaRPr>
          </a:p>
          <a:p>
            <a:pPr indent="0" lvl="0" marL="0" rtl="0" algn="l">
              <a:spcBef>
                <a:spcPts val="0"/>
              </a:spcBef>
              <a:spcAft>
                <a:spcPts val="0"/>
              </a:spcAft>
              <a:buNone/>
            </a:pPr>
            <a:r>
              <a:rPr lang="en" sz="1700">
                <a:solidFill>
                  <a:schemeClr val="lt1"/>
                </a:solidFill>
                <a:latin typeface="Courier New"/>
                <a:ea typeface="Courier New"/>
                <a:cs typeface="Courier New"/>
                <a:sym typeface="Courier New"/>
              </a:rPr>
              <a:t>[1.1, 2.1, 0, 1.12…]</a:t>
            </a:r>
            <a:endParaRPr sz="1700">
              <a:solidFill>
                <a:schemeClr val="lt1"/>
              </a:solidFill>
              <a:latin typeface="Courier New"/>
              <a:ea typeface="Courier New"/>
              <a:cs typeface="Courier New"/>
              <a:sym typeface="Courier New"/>
            </a:endParaRPr>
          </a:p>
          <a:p>
            <a:pPr indent="0" lvl="0" marL="0" rtl="0" algn="l">
              <a:spcBef>
                <a:spcPts val="0"/>
              </a:spcBef>
              <a:spcAft>
                <a:spcPts val="0"/>
              </a:spcAft>
              <a:buNone/>
            </a:pPr>
            <a:r>
              <a:t/>
            </a:r>
            <a:endParaRPr sz="1700">
              <a:solidFill>
                <a:schemeClr val="lt1"/>
              </a:solidFill>
              <a:latin typeface="Courier New"/>
              <a:ea typeface="Courier New"/>
              <a:cs typeface="Courier New"/>
              <a:sym typeface="Courier New"/>
            </a:endParaRPr>
          </a:p>
          <a:p>
            <a:pPr indent="0" lvl="0" marL="0" rtl="0" algn="l">
              <a:spcBef>
                <a:spcPts val="0"/>
              </a:spcBef>
              <a:spcAft>
                <a:spcPts val="0"/>
              </a:spcAft>
              <a:buNone/>
            </a:pPr>
            <a:r>
              <a:rPr lang="en" sz="1700">
                <a:solidFill>
                  <a:schemeClr val="lt1"/>
                </a:solidFill>
                <a:latin typeface="Courier New"/>
                <a:ea typeface="Courier New"/>
                <a:cs typeface="Courier New"/>
                <a:sym typeface="Courier New"/>
              </a:rPr>
              <a:t>[1.5, 1.1, 0, 0…]</a:t>
            </a:r>
            <a:endParaRPr sz="1700">
              <a:solidFill>
                <a:schemeClr val="lt1"/>
              </a:solidFill>
              <a:latin typeface="Courier New"/>
              <a:ea typeface="Courier New"/>
              <a:cs typeface="Courier New"/>
              <a:sym typeface="Courier New"/>
            </a:endParaRPr>
          </a:p>
        </p:txBody>
      </p:sp>
      <p:cxnSp>
        <p:nvCxnSpPr>
          <p:cNvPr id="632" name="Google Shape;632;p40"/>
          <p:cNvCxnSpPr/>
          <p:nvPr/>
        </p:nvCxnSpPr>
        <p:spPr>
          <a:xfrm flipH="1" rot="-5400000">
            <a:off x="1932700" y="3376213"/>
            <a:ext cx="717300" cy="7173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633" name="Google Shape;633;p40"/>
          <p:cNvCxnSpPr>
            <a:stCxn id="627" idx="3"/>
          </p:cNvCxnSpPr>
          <p:nvPr/>
        </p:nvCxnSpPr>
        <p:spPr>
          <a:xfrm flipH="1" rot="10800000">
            <a:off x="4890975" y="2158413"/>
            <a:ext cx="777000" cy="560400"/>
          </a:xfrm>
          <a:prstGeom prst="curvedConnector3">
            <a:avLst>
              <a:gd fmla="val 50000" name="adj1"/>
            </a:avLst>
          </a:prstGeom>
          <a:noFill/>
          <a:ln cap="flat" cmpd="sng" w="28575">
            <a:solidFill>
              <a:schemeClr val="lt1"/>
            </a:solidFill>
            <a:prstDash val="solid"/>
            <a:round/>
            <a:headEnd len="med" w="med" type="none"/>
            <a:tailEnd len="med" w="med" type="stealth"/>
          </a:ln>
        </p:spPr>
      </p:cxnSp>
      <p:cxnSp>
        <p:nvCxnSpPr>
          <p:cNvPr id="634" name="Google Shape;634;p40"/>
          <p:cNvCxnSpPr>
            <a:stCxn id="627" idx="3"/>
          </p:cNvCxnSpPr>
          <p:nvPr/>
        </p:nvCxnSpPr>
        <p:spPr>
          <a:xfrm>
            <a:off x="4890975" y="2718813"/>
            <a:ext cx="702300" cy="30000"/>
          </a:xfrm>
          <a:prstGeom prst="curvedConnector3">
            <a:avLst>
              <a:gd fmla="val 50000" name="adj1"/>
            </a:avLst>
          </a:prstGeom>
          <a:noFill/>
          <a:ln cap="flat" cmpd="sng" w="28575">
            <a:solidFill>
              <a:schemeClr val="lt1"/>
            </a:solidFill>
            <a:prstDash val="solid"/>
            <a:round/>
            <a:headEnd len="med" w="med" type="none"/>
            <a:tailEnd len="med" w="med" type="stealth"/>
          </a:ln>
        </p:spPr>
      </p:cxnSp>
      <p:cxnSp>
        <p:nvCxnSpPr>
          <p:cNvPr id="635" name="Google Shape;635;p40"/>
          <p:cNvCxnSpPr>
            <a:stCxn id="627" idx="3"/>
          </p:cNvCxnSpPr>
          <p:nvPr/>
        </p:nvCxnSpPr>
        <p:spPr>
          <a:xfrm>
            <a:off x="4890975" y="2718813"/>
            <a:ext cx="687300" cy="537900"/>
          </a:xfrm>
          <a:prstGeom prst="curvedConnector3">
            <a:avLst>
              <a:gd fmla="val 50000" name="adj1"/>
            </a:avLst>
          </a:prstGeom>
          <a:noFill/>
          <a:ln cap="flat" cmpd="sng" w="28575">
            <a:solidFill>
              <a:schemeClr val="lt1"/>
            </a:solidFill>
            <a:prstDash val="solid"/>
            <a:round/>
            <a:headEnd len="med" w="med" type="none"/>
            <a:tailEnd len="med" w="med" type="stealth"/>
          </a:ln>
        </p:spPr>
      </p:cxnSp>
      <p:sp>
        <p:nvSpPr>
          <p:cNvPr id="636" name="Google Shape;636;p40"/>
          <p:cNvSpPr txBox="1"/>
          <p:nvPr/>
        </p:nvSpPr>
        <p:spPr>
          <a:xfrm>
            <a:off x="413100" y="4314550"/>
            <a:ext cx="8317800" cy="5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Karla"/>
                <a:ea typeface="Karla"/>
                <a:cs typeface="Karla"/>
                <a:sym typeface="Karla"/>
              </a:rPr>
              <a:t>Watch: </a:t>
            </a:r>
            <a:r>
              <a:rPr lang="en" sz="1200" u="sng">
                <a:solidFill>
                  <a:schemeClr val="hlink"/>
                </a:solidFill>
                <a:latin typeface="Karla"/>
                <a:ea typeface="Karla"/>
                <a:cs typeface="Karla"/>
                <a:sym typeface="Karla"/>
                <a:hlinkClick r:id="rId3"/>
              </a:rPr>
              <a:t>Vector Embeddings Tutorial – Code Your Own AI Assistant with GPT-4 API + LangChain + NLP.</a:t>
            </a:r>
            <a:endParaRPr sz="1200">
              <a:solidFill>
                <a:schemeClr val="lt1"/>
              </a:solidFill>
              <a:latin typeface="Karla"/>
              <a:ea typeface="Karla"/>
              <a:cs typeface="Karla"/>
              <a:sym typeface="Karla"/>
            </a:endParaRPr>
          </a:p>
          <a:p>
            <a:pPr indent="0" lvl="0" marL="0" rtl="0" algn="l">
              <a:spcBef>
                <a:spcPts val="0"/>
              </a:spcBef>
              <a:spcAft>
                <a:spcPts val="0"/>
              </a:spcAft>
              <a:buNone/>
            </a:pPr>
            <a:r>
              <a:rPr lang="en" sz="1200">
                <a:solidFill>
                  <a:schemeClr val="lt1"/>
                </a:solidFill>
                <a:latin typeface="Karla"/>
                <a:ea typeface="Karla"/>
                <a:cs typeface="Karla"/>
                <a:sym typeface="Karla"/>
              </a:rPr>
              <a:t>https://www.youtube.com/watch?v=yfHHvmaMkcA&amp;list=PLhn_wr96GCHCyy9KX730lw71NKqx2_6DU&amp;index=109</a:t>
            </a:r>
            <a:endParaRPr sz="1200">
              <a:solidFill>
                <a:schemeClr val="lt1"/>
              </a:solidFill>
              <a:latin typeface="Karla"/>
              <a:ea typeface="Karla"/>
              <a:cs typeface="Karla"/>
              <a:sym typeface="Karl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41"/>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1"/>
          <p:cNvSpPr txBox="1"/>
          <p:nvPr>
            <p:ph idx="1" type="subTitle"/>
          </p:nvPr>
        </p:nvSpPr>
        <p:spPr>
          <a:xfrm>
            <a:off x="722625" y="1822350"/>
            <a:ext cx="37062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text-embedding-3-small</a:t>
            </a:r>
            <a:endParaRPr/>
          </a:p>
        </p:txBody>
      </p:sp>
      <p:sp>
        <p:nvSpPr>
          <p:cNvPr id="643" name="Google Shape;643;p41"/>
          <p:cNvSpPr txBox="1"/>
          <p:nvPr>
            <p:ph idx="2" type="subTitle"/>
          </p:nvPr>
        </p:nvSpPr>
        <p:spPr>
          <a:xfrm>
            <a:off x="803827" y="2184600"/>
            <a:ext cx="3625200" cy="48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 a default length of 1536 and is optimized for storage and latency</a:t>
            </a:r>
            <a:endParaRPr/>
          </a:p>
        </p:txBody>
      </p:sp>
      <p:sp>
        <p:nvSpPr>
          <p:cNvPr id="644" name="Google Shape;644;p41"/>
          <p:cNvSpPr txBox="1"/>
          <p:nvPr>
            <p:ph idx="3" type="subTitle"/>
          </p:nvPr>
        </p:nvSpPr>
        <p:spPr>
          <a:xfrm>
            <a:off x="4576475" y="1822350"/>
            <a:ext cx="3843000" cy="457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text-embedding-3-lar</a:t>
            </a:r>
            <a:r>
              <a:rPr lang="en"/>
              <a:t>ge</a:t>
            </a:r>
            <a:r>
              <a:rPr lang="en"/>
              <a:t>	</a:t>
            </a:r>
            <a:endParaRPr/>
          </a:p>
        </p:txBody>
      </p:sp>
      <p:sp>
        <p:nvSpPr>
          <p:cNvPr id="645" name="Google Shape;645;p41"/>
          <p:cNvSpPr txBox="1"/>
          <p:nvPr>
            <p:ph idx="4" type="subTitle"/>
          </p:nvPr>
        </p:nvSpPr>
        <p:spPr>
          <a:xfrm>
            <a:off x="4713224" y="2184600"/>
            <a:ext cx="3441600" cy="484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Has a default length of 3072 and is a good option for higher accuracy</a:t>
            </a:r>
            <a:endParaRPr/>
          </a:p>
        </p:txBody>
      </p:sp>
      <p:sp>
        <p:nvSpPr>
          <p:cNvPr id="646" name="Google Shape;646;p41"/>
          <p:cNvSpPr txBox="1"/>
          <p:nvPr>
            <p:ph idx="5" type="subTitle"/>
          </p:nvPr>
        </p:nvSpPr>
        <p:spPr>
          <a:xfrm>
            <a:off x="718150" y="3102800"/>
            <a:ext cx="4053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text-embedding-ada-002</a:t>
            </a:r>
            <a:endParaRPr/>
          </a:p>
        </p:txBody>
      </p:sp>
      <p:sp>
        <p:nvSpPr>
          <p:cNvPr id="647" name="Google Shape;647;p41"/>
          <p:cNvSpPr txBox="1"/>
          <p:nvPr>
            <p:ph idx="6" type="subTitle"/>
          </p:nvPr>
        </p:nvSpPr>
        <p:spPr>
          <a:xfrm>
            <a:off x="797152" y="3462825"/>
            <a:ext cx="3625200" cy="48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older model with a </a:t>
            </a:r>
            <a:r>
              <a:rPr lang="en"/>
              <a:t>default length of 1536 and is general purpose</a:t>
            </a:r>
            <a:endParaRPr/>
          </a:p>
          <a:p>
            <a:pPr indent="0" lvl="0" marL="0" rtl="0" algn="l">
              <a:spcBef>
                <a:spcPts val="0"/>
              </a:spcBef>
              <a:spcAft>
                <a:spcPts val="0"/>
              </a:spcAft>
              <a:buNone/>
            </a:pPr>
            <a:r>
              <a:t/>
            </a:r>
            <a:endParaRPr/>
          </a:p>
        </p:txBody>
      </p:sp>
      <p:sp>
        <p:nvSpPr>
          <p:cNvPr id="648" name="Google Shape;648;p41"/>
          <p:cNvSpPr txBox="1"/>
          <p:nvPr>
            <p:ph idx="7" type="subTitle"/>
          </p:nvPr>
        </p:nvSpPr>
        <p:spPr>
          <a:xfrm>
            <a:off x="4708750" y="3102800"/>
            <a:ext cx="3706200" cy="457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BAAI/bge-small-en-v1.5</a:t>
            </a:r>
            <a:endParaRPr/>
          </a:p>
        </p:txBody>
      </p:sp>
      <p:sp>
        <p:nvSpPr>
          <p:cNvPr id="649" name="Google Shape;649;p41"/>
          <p:cNvSpPr txBox="1"/>
          <p:nvPr>
            <p:ph idx="8" type="subTitle"/>
          </p:nvPr>
        </p:nvSpPr>
        <p:spPr>
          <a:xfrm>
            <a:off x="4708748" y="3462825"/>
            <a:ext cx="3625200" cy="484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Has a default length of 384 and is optimized for storage and latency</a:t>
            </a:r>
            <a:endParaRPr/>
          </a:p>
          <a:p>
            <a:pPr indent="0" lvl="0" marL="0" rtl="0" algn="r">
              <a:spcBef>
                <a:spcPts val="0"/>
              </a:spcBef>
              <a:spcAft>
                <a:spcPts val="0"/>
              </a:spcAft>
              <a:buNone/>
            </a:pPr>
            <a:r>
              <a:t/>
            </a:r>
            <a:endParaRPr/>
          </a:p>
        </p:txBody>
      </p:sp>
      <p:sp>
        <p:nvSpPr>
          <p:cNvPr id="650" name="Google Shape;650;p41"/>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Embedding Model Examples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42"/>
          <p:cNvSpPr txBox="1"/>
          <p:nvPr>
            <p:ph type="title"/>
          </p:nvPr>
        </p:nvSpPr>
        <p:spPr>
          <a:xfrm>
            <a:off x="2005350" y="1506750"/>
            <a:ext cx="5133300" cy="213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Generative AI in the real world</a:t>
            </a:r>
            <a:endParaRPr sz="3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43"/>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3"/>
          <p:cNvSpPr txBox="1"/>
          <p:nvPr>
            <p:ph idx="1" type="body"/>
          </p:nvPr>
        </p:nvSpPr>
        <p:spPr>
          <a:xfrm>
            <a:off x="720000" y="1395350"/>
            <a:ext cx="7704000" cy="3187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lt1"/>
              </a:buClr>
              <a:buSzPts val="1600"/>
              <a:buChar char="●"/>
            </a:pPr>
            <a:r>
              <a:rPr lang="en" sz="1600"/>
              <a:t>Individuals - Be an early adopter for increased productivity</a:t>
            </a:r>
            <a:endParaRPr sz="1600"/>
          </a:p>
          <a:p>
            <a:pPr indent="-330200" lvl="1" marL="914400" rtl="0" algn="l">
              <a:spcBef>
                <a:spcPts val="0"/>
              </a:spcBef>
              <a:spcAft>
                <a:spcPts val="0"/>
              </a:spcAft>
              <a:buSzPts val="1600"/>
              <a:buChar char="○"/>
            </a:pPr>
            <a:r>
              <a:rPr lang="en" sz="1600"/>
              <a:t>Embrace AI by taking full advantage to boost your efficiency</a:t>
            </a:r>
            <a:endParaRPr sz="1600"/>
          </a:p>
          <a:p>
            <a:pPr indent="-330200" lvl="1" marL="914400" rtl="0" algn="l">
              <a:spcBef>
                <a:spcPts val="0"/>
              </a:spcBef>
              <a:spcAft>
                <a:spcPts val="0"/>
              </a:spcAft>
              <a:buSzPts val="1600"/>
              <a:buChar char="○"/>
            </a:pPr>
            <a:r>
              <a:rPr lang="en" sz="1600"/>
              <a:t>Master the AI embedded in vendor systems for writing, coding, analysing. Install Copilot in your IDE, use Grammarly</a:t>
            </a:r>
            <a:r>
              <a:rPr lang="en" sz="1600"/>
              <a:t>, etc</a:t>
            </a:r>
            <a:r>
              <a:rPr lang="en" sz="1600"/>
              <a:t>.</a:t>
            </a:r>
            <a:endParaRPr sz="1600"/>
          </a:p>
          <a:p>
            <a:pPr indent="-330200" lvl="1" marL="914400" rtl="0" algn="l">
              <a:spcBef>
                <a:spcPts val="0"/>
              </a:spcBef>
              <a:spcAft>
                <a:spcPts val="0"/>
              </a:spcAft>
              <a:buSzPts val="1600"/>
              <a:buChar char="○"/>
            </a:pPr>
            <a:r>
              <a:rPr lang="en" sz="1600"/>
              <a:t>Always double check AI results.</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Clr>
                <a:schemeClr val="lt1"/>
              </a:buClr>
              <a:buSzPts val="1600"/>
              <a:buChar char="●"/>
            </a:pPr>
            <a:r>
              <a:rPr lang="en" sz="1600"/>
              <a:t>Companies - Be an early adopter to stay ahead of competition</a:t>
            </a:r>
            <a:endParaRPr sz="1600"/>
          </a:p>
          <a:p>
            <a:pPr indent="-330200" lvl="1" marL="914400" rtl="0" algn="l">
              <a:spcBef>
                <a:spcPts val="0"/>
              </a:spcBef>
              <a:spcAft>
                <a:spcPts val="0"/>
              </a:spcAft>
              <a:buSzPts val="1600"/>
              <a:buChar char="○"/>
            </a:pPr>
            <a:r>
              <a:rPr lang="en" sz="1600"/>
              <a:t>Leverage AI in job roles</a:t>
            </a:r>
            <a:endParaRPr sz="1600"/>
          </a:p>
          <a:p>
            <a:pPr indent="-330200" lvl="1" marL="914400" rtl="0" algn="l">
              <a:spcBef>
                <a:spcPts val="0"/>
              </a:spcBef>
              <a:spcAft>
                <a:spcPts val="0"/>
              </a:spcAft>
              <a:buSzPts val="1600"/>
              <a:buChar char="○"/>
            </a:pPr>
            <a:r>
              <a:rPr lang="en" sz="1600"/>
              <a:t>Provide employees a local or hosted LLM to protect company data</a:t>
            </a:r>
            <a:endParaRPr sz="1600"/>
          </a:p>
          <a:p>
            <a:pPr indent="-330200" lvl="1" marL="914400" rtl="0" algn="l">
              <a:spcBef>
                <a:spcPts val="0"/>
              </a:spcBef>
              <a:spcAft>
                <a:spcPts val="0"/>
              </a:spcAft>
              <a:buSzPts val="1600"/>
              <a:buChar char="○"/>
            </a:pPr>
            <a:r>
              <a:rPr lang="en" sz="1600"/>
              <a:t>Look for smaller, </a:t>
            </a:r>
            <a:r>
              <a:rPr lang="en" sz="1600"/>
              <a:t>tactical</a:t>
            </a:r>
            <a:r>
              <a:rPr lang="en" sz="1600"/>
              <a:t> applications of AI that are cost justified</a:t>
            </a:r>
            <a:endParaRPr sz="1600"/>
          </a:p>
          <a:p>
            <a:pPr indent="-330200" lvl="1" marL="914400" rtl="0" algn="l">
              <a:spcBef>
                <a:spcPts val="0"/>
              </a:spcBef>
              <a:spcAft>
                <a:spcPts val="0"/>
              </a:spcAft>
              <a:buSzPts val="1600"/>
              <a:buChar char="○"/>
            </a:pPr>
            <a:r>
              <a:rPr lang="en" sz="1600"/>
              <a:t>Build custom AI solutions only when necessary, such as working with company data</a:t>
            </a:r>
            <a:endParaRPr sz="1600"/>
          </a:p>
        </p:txBody>
      </p:sp>
      <p:sp>
        <p:nvSpPr>
          <p:cNvPr id="662" name="Google Shape;662;p43"/>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to Thrive with Generative AI</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44"/>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4"/>
          <p:cNvSpPr/>
          <p:nvPr/>
        </p:nvSpPr>
        <p:spPr>
          <a:xfrm>
            <a:off x="910950" y="1553404"/>
            <a:ext cx="913800" cy="9231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4"/>
          <p:cNvSpPr/>
          <p:nvPr/>
        </p:nvSpPr>
        <p:spPr>
          <a:xfrm>
            <a:off x="910950" y="3102804"/>
            <a:ext cx="913800" cy="9231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4"/>
          <p:cNvSpPr/>
          <p:nvPr/>
        </p:nvSpPr>
        <p:spPr>
          <a:xfrm>
            <a:off x="7319250" y="1553404"/>
            <a:ext cx="913800" cy="9231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4"/>
          <p:cNvSpPr/>
          <p:nvPr/>
        </p:nvSpPr>
        <p:spPr>
          <a:xfrm>
            <a:off x="7319250" y="3102804"/>
            <a:ext cx="913800" cy="9231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4"/>
          <p:cNvSpPr txBox="1"/>
          <p:nvPr>
            <p:ph type="title"/>
          </p:nvPr>
        </p:nvSpPr>
        <p:spPr>
          <a:xfrm>
            <a:off x="742650" y="540000"/>
            <a:ext cx="7658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need for In-house or SaaS AI</a:t>
            </a:r>
            <a:endParaRPr/>
          </a:p>
        </p:txBody>
      </p:sp>
      <p:sp>
        <p:nvSpPr>
          <p:cNvPr id="673" name="Google Shape;673;p44"/>
          <p:cNvSpPr txBox="1"/>
          <p:nvPr>
            <p:ph idx="1" type="subTitle"/>
          </p:nvPr>
        </p:nvSpPr>
        <p:spPr>
          <a:xfrm>
            <a:off x="4226350" y="3102788"/>
            <a:ext cx="2808600" cy="457200"/>
          </a:xfrm>
          <a:prstGeom prst="rect">
            <a:avLst/>
          </a:prstGeom>
        </p:spPr>
        <p:txBody>
          <a:bodyPr anchorCtr="0" anchor="b" bIns="91425" lIns="0" spcFirstLastPara="1" rIns="0" wrap="square" tIns="91425">
            <a:noAutofit/>
          </a:bodyPr>
          <a:lstStyle/>
          <a:p>
            <a:pPr indent="0" lvl="0" marL="0" rtl="0" algn="r">
              <a:spcBef>
                <a:spcPts val="0"/>
              </a:spcBef>
              <a:spcAft>
                <a:spcPts val="0"/>
              </a:spcAft>
              <a:buNone/>
            </a:pPr>
            <a:r>
              <a:rPr lang="en"/>
              <a:t>Staffing</a:t>
            </a:r>
            <a:endParaRPr/>
          </a:p>
        </p:txBody>
      </p:sp>
      <p:sp>
        <p:nvSpPr>
          <p:cNvPr id="674" name="Google Shape;674;p44"/>
          <p:cNvSpPr txBox="1"/>
          <p:nvPr>
            <p:ph idx="2" type="subTitle"/>
          </p:nvPr>
        </p:nvSpPr>
        <p:spPr>
          <a:xfrm>
            <a:off x="2109047" y="1915655"/>
            <a:ext cx="2315400" cy="4845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Never send protected or </a:t>
            </a:r>
            <a:r>
              <a:rPr lang="en"/>
              <a:t>proprietary</a:t>
            </a:r>
            <a:r>
              <a:rPr lang="en"/>
              <a:t> data to a public LLM</a:t>
            </a:r>
            <a:endParaRPr/>
          </a:p>
          <a:p>
            <a:pPr indent="0" lvl="0" marL="0" rtl="0" algn="l">
              <a:spcBef>
                <a:spcPts val="0"/>
              </a:spcBef>
              <a:spcAft>
                <a:spcPts val="0"/>
              </a:spcAft>
              <a:buNone/>
            </a:pPr>
            <a:r>
              <a:rPr lang="en"/>
              <a:t> </a:t>
            </a:r>
            <a:endParaRPr/>
          </a:p>
        </p:txBody>
      </p:sp>
      <p:sp>
        <p:nvSpPr>
          <p:cNvPr id="675" name="Google Shape;675;p44"/>
          <p:cNvSpPr txBox="1"/>
          <p:nvPr>
            <p:ph idx="3" type="subTitle"/>
          </p:nvPr>
        </p:nvSpPr>
        <p:spPr>
          <a:xfrm>
            <a:off x="4708749" y="1553404"/>
            <a:ext cx="2326200" cy="457200"/>
          </a:xfrm>
          <a:prstGeom prst="rect">
            <a:avLst/>
          </a:prstGeom>
        </p:spPr>
        <p:txBody>
          <a:bodyPr anchorCtr="0" anchor="b" bIns="91425" lIns="0" spcFirstLastPara="1" rIns="0" wrap="square" tIns="91425">
            <a:noAutofit/>
          </a:bodyPr>
          <a:lstStyle/>
          <a:p>
            <a:pPr indent="0" lvl="0" marL="0" rtl="0" algn="r">
              <a:spcBef>
                <a:spcPts val="0"/>
              </a:spcBef>
              <a:spcAft>
                <a:spcPts val="0"/>
              </a:spcAft>
              <a:buNone/>
            </a:pPr>
            <a:r>
              <a:rPr lang="en"/>
              <a:t>Sales</a:t>
            </a:r>
            <a:endParaRPr/>
          </a:p>
        </p:txBody>
      </p:sp>
      <p:sp>
        <p:nvSpPr>
          <p:cNvPr id="676" name="Google Shape;676;p44"/>
          <p:cNvSpPr txBox="1"/>
          <p:nvPr>
            <p:ph idx="4" type="subTitle"/>
          </p:nvPr>
        </p:nvSpPr>
        <p:spPr>
          <a:xfrm>
            <a:off x="4326150" y="1915650"/>
            <a:ext cx="2708700" cy="763200"/>
          </a:xfrm>
          <a:prstGeom prst="rect">
            <a:avLst/>
          </a:prstGeom>
        </p:spPr>
        <p:txBody>
          <a:bodyPr anchorCtr="0" anchor="t" bIns="91425" lIns="0" spcFirstLastPara="1" rIns="0" wrap="square" tIns="91425">
            <a:noAutofit/>
          </a:bodyPr>
          <a:lstStyle/>
          <a:p>
            <a:pPr indent="0" lvl="0" marL="0" rtl="0" algn="r">
              <a:spcBef>
                <a:spcPts val="0"/>
              </a:spcBef>
              <a:spcAft>
                <a:spcPts val="0"/>
              </a:spcAft>
              <a:buNone/>
            </a:pPr>
            <a:r>
              <a:rPr lang="en"/>
              <a:t>Need to quickly and easily access in-house marketing materials</a:t>
            </a:r>
            <a:endParaRPr/>
          </a:p>
        </p:txBody>
      </p:sp>
      <p:sp>
        <p:nvSpPr>
          <p:cNvPr id="677" name="Google Shape;677;p44"/>
          <p:cNvSpPr txBox="1"/>
          <p:nvPr>
            <p:ph idx="5" type="subTitle"/>
          </p:nvPr>
        </p:nvSpPr>
        <p:spPr>
          <a:xfrm>
            <a:off x="2109050" y="3102800"/>
            <a:ext cx="2599800" cy="457200"/>
          </a:xfrm>
          <a:prstGeom prst="rect">
            <a:avLst/>
          </a:prstGeom>
        </p:spPr>
        <p:txBody>
          <a:bodyPr anchorCtr="0" anchor="b" bIns="91425" lIns="0" spcFirstLastPara="1" rIns="0" wrap="square" tIns="91425">
            <a:noAutofit/>
          </a:bodyPr>
          <a:lstStyle/>
          <a:p>
            <a:pPr indent="0" lvl="0" marL="0" rtl="0" algn="l">
              <a:spcBef>
                <a:spcPts val="0"/>
              </a:spcBef>
              <a:spcAft>
                <a:spcPts val="0"/>
              </a:spcAft>
              <a:buNone/>
            </a:pPr>
            <a:r>
              <a:rPr lang="en"/>
              <a:t>Consultants</a:t>
            </a:r>
            <a:endParaRPr/>
          </a:p>
        </p:txBody>
      </p:sp>
      <p:sp>
        <p:nvSpPr>
          <p:cNvPr id="678" name="Google Shape;678;p44"/>
          <p:cNvSpPr txBox="1"/>
          <p:nvPr>
            <p:ph idx="6" type="subTitle"/>
          </p:nvPr>
        </p:nvSpPr>
        <p:spPr>
          <a:xfrm>
            <a:off x="2109050" y="3462825"/>
            <a:ext cx="2461800" cy="763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Describe</a:t>
            </a:r>
            <a:r>
              <a:rPr lang="en"/>
              <a:t> a </a:t>
            </a:r>
            <a:r>
              <a:rPr lang="en"/>
              <a:t>problem</a:t>
            </a:r>
            <a:r>
              <a:rPr lang="en"/>
              <a:t> then generate possible solutions from past design </a:t>
            </a:r>
            <a:r>
              <a:rPr lang="en"/>
              <a:t>documents</a:t>
            </a:r>
            <a:endParaRPr/>
          </a:p>
        </p:txBody>
      </p:sp>
      <p:sp>
        <p:nvSpPr>
          <p:cNvPr id="679" name="Google Shape;679;p44"/>
          <p:cNvSpPr txBox="1"/>
          <p:nvPr>
            <p:ph idx="7" type="subTitle"/>
          </p:nvPr>
        </p:nvSpPr>
        <p:spPr>
          <a:xfrm>
            <a:off x="2103650" y="1553400"/>
            <a:ext cx="2667000" cy="457200"/>
          </a:xfrm>
          <a:prstGeom prst="rect">
            <a:avLst/>
          </a:prstGeom>
        </p:spPr>
        <p:txBody>
          <a:bodyPr anchorCtr="0" anchor="b" bIns="91425" lIns="0" spcFirstLastPara="1" rIns="0" wrap="square" tIns="91425">
            <a:noAutofit/>
          </a:bodyPr>
          <a:lstStyle/>
          <a:p>
            <a:pPr indent="0" lvl="0" marL="0" rtl="0" algn="l">
              <a:spcBef>
                <a:spcPts val="0"/>
              </a:spcBef>
              <a:spcAft>
                <a:spcPts val="0"/>
              </a:spcAft>
              <a:buNone/>
            </a:pPr>
            <a:r>
              <a:rPr lang="en"/>
              <a:t>Proprietary</a:t>
            </a:r>
            <a:r>
              <a:rPr lang="en"/>
              <a:t> Data</a:t>
            </a:r>
            <a:endParaRPr/>
          </a:p>
        </p:txBody>
      </p:sp>
      <p:sp>
        <p:nvSpPr>
          <p:cNvPr id="680" name="Google Shape;680;p44"/>
          <p:cNvSpPr txBox="1"/>
          <p:nvPr>
            <p:ph idx="8" type="subTitle"/>
          </p:nvPr>
        </p:nvSpPr>
        <p:spPr>
          <a:xfrm>
            <a:off x="4572000" y="3452100"/>
            <a:ext cx="2461800" cy="484500"/>
          </a:xfrm>
          <a:prstGeom prst="rect">
            <a:avLst/>
          </a:prstGeom>
        </p:spPr>
        <p:txBody>
          <a:bodyPr anchorCtr="0" anchor="t" bIns="91425" lIns="0" spcFirstLastPara="1" rIns="0" wrap="square" tIns="91425">
            <a:noAutofit/>
          </a:bodyPr>
          <a:lstStyle/>
          <a:p>
            <a:pPr indent="0" lvl="0" marL="0" rtl="0" algn="r">
              <a:spcBef>
                <a:spcPts val="0"/>
              </a:spcBef>
              <a:spcAft>
                <a:spcPts val="0"/>
              </a:spcAft>
              <a:buNone/>
            </a:pPr>
            <a:r>
              <a:rPr lang="en"/>
              <a:t>Generate consultant list based on client </a:t>
            </a:r>
            <a:r>
              <a:rPr lang="en"/>
              <a:t>requirements</a:t>
            </a:r>
            <a:endParaRPr/>
          </a:p>
          <a:p>
            <a:pPr indent="0" lvl="0" marL="0" rtl="0" algn="r">
              <a:spcBef>
                <a:spcPts val="0"/>
              </a:spcBef>
              <a:spcAft>
                <a:spcPts val="0"/>
              </a:spcAft>
              <a:buNone/>
            </a:pPr>
            <a:r>
              <a:t/>
            </a:r>
            <a:endParaRPr/>
          </a:p>
        </p:txBody>
      </p:sp>
      <p:grpSp>
        <p:nvGrpSpPr>
          <p:cNvPr id="681" name="Google Shape;681;p44"/>
          <p:cNvGrpSpPr/>
          <p:nvPr/>
        </p:nvGrpSpPr>
        <p:grpSpPr>
          <a:xfrm rot="5400000">
            <a:off x="862782" y="4248146"/>
            <a:ext cx="288601" cy="1096693"/>
            <a:chOff x="1006700" y="2603975"/>
            <a:chExt cx="55450" cy="210700"/>
          </a:xfrm>
        </p:grpSpPr>
        <p:sp>
          <p:nvSpPr>
            <p:cNvPr id="682" name="Google Shape;682;p44"/>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4"/>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4"/>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4"/>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4"/>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4"/>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 name="Google Shape;688;p44"/>
          <p:cNvGrpSpPr/>
          <p:nvPr/>
        </p:nvGrpSpPr>
        <p:grpSpPr>
          <a:xfrm>
            <a:off x="1065148" y="3277995"/>
            <a:ext cx="605411" cy="572697"/>
            <a:chOff x="2685825" y="840375"/>
            <a:chExt cx="481900" cy="481825"/>
          </a:xfrm>
        </p:grpSpPr>
        <p:sp>
          <p:nvSpPr>
            <p:cNvPr id="689" name="Google Shape;689;p44"/>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 name="Google Shape;690;p44"/>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1" name="Google Shape;691;p44"/>
          <p:cNvGrpSpPr/>
          <p:nvPr/>
        </p:nvGrpSpPr>
        <p:grpSpPr>
          <a:xfrm>
            <a:off x="7472541" y="1717453"/>
            <a:ext cx="605429" cy="572898"/>
            <a:chOff x="-63250675" y="3744075"/>
            <a:chExt cx="320350" cy="318100"/>
          </a:xfrm>
        </p:grpSpPr>
        <p:sp>
          <p:nvSpPr>
            <p:cNvPr id="692" name="Google Shape;692;p44"/>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4"/>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4"/>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 name="Google Shape;695;p44"/>
          <p:cNvSpPr/>
          <p:nvPr/>
        </p:nvSpPr>
        <p:spPr>
          <a:xfrm>
            <a:off x="1035579" y="1717462"/>
            <a:ext cx="664531" cy="457187"/>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6" name="Google Shape;696;p44"/>
          <p:cNvGrpSpPr/>
          <p:nvPr/>
        </p:nvGrpSpPr>
        <p:grpSpPr>
          <a:xfrm>
            <a:off x="7473448" y="3277992"/>
            <a:ext cx="605411" cy="572714"/>
            <a:chOff x="3497300" y="3227275"/>
            <a:chExt cx="296175" cy="296175"/>
          </a:xfrm>
        </p:grpSpPr>
        <p:sp>
          <p:nvSpPr>
            <p:cNvPr id="697" name="Google Shape;697;p44"/>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4"/>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4"/>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4"/>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4"/>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4"/>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4"/>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4"/>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45"/>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5"/>
          <p:cNvSpPr txBox="1"/>
          <p:nvPr>
            <p:ph type="title"/>
          </p:nvPr>
        </p:nvSpPr>
        <p:spPr>
          <a:xfrm>
            <a:off x="759300" y="540000"/>
            <a:ext cx="76254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Bring-your-own-data Example</a:t>
            </a:r>
            <a:endParaRPr/>
          </a:p>
        </p:txBody>
      </p:sp>
      <p:pic>
        <p:nvPicPr>
          <p:cNvPr id="711" name="Google Shape;711;p45"/>
          <p:cNvPicPr preferRelativeResize="0"/>
          <p:nvPr/>
        </p:nvPicPr>
        <p:blipFill>
          <a:blip r:embed="rId3">
            <a:alphaModFix/>
          </a:blip>
          <a:stretch>
            <a:fillRect/>
          </a:stretch>
        </p:blipFill>
        <p:spPr>
          <a:xfrm>
            <a:off x="6650150" y="1411275"/>
            <a:ext cx="1600425" cy="1600425"/>
          </a:xfrm>
          <a:prstGeom prst="rect">
            <a:avLst/>
          </a:prstGeom>
          <a:noFill/>
          <a:ln>
            <a:noFill/>
          </a:ln>
        </p:spPr>
      </p:pic>
      <p:sp>
        <p:nvSpPr>
          <p:cNvPr id="712" name="Google Shape;712;p45"/>
          <p:cNvSpPr txBox="1"/>
          <p:nvPr>
            <p:ph type="title"/>
          </p:nvPr>
        </p:nvSpPr>
        <p:spPr>
          <a:xfrm>
            <a:off x="6667363" y="2893900"/>
            <a:ext cx="1566000" cy="92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Azure</a:t>
            </a:r>
            <a:endParaRPr sz="2000"/>
          </a:p>
          <a:p>
            <a:pPr indent="0" lvl="0" marL="0" rtl="0" algn="ctr">
              <a:spcBef>
                <a:spcPts val="0"/>
              </a:spcBef>
              <a:spcAft>
                <a:spcPts val="0"/>
              </a:spcAft>
              <a:buNone/>
            </a:pPr>
            <a:r>
              <a:rPr lang="en" sz="2000"/>
              <a:t>OpenAI</a:t>
            </a:r>
            <a:endParaRPr sz="2000"/>
          </a:p>
        </p:txBody>
      </p:sp>
      <p:grpSp>
        <p:nvGrpSpPr>
          <p:cNvPr id="713" name="Google Shape;713;p45"/>
          <p:cNvGrpSpPr/>
          <p:nvPr/>
        </p:nvGrpSpPr>
        <p:grpSpPr>
          <a:xfrm>
            <a:off x="3830652" y="3094140"/>
            <a:ext cx="1338739" cy="1085884"/>
            <a:chOff x="-2671375" y="3597450"/>
            <a:chExt cx="292250" cy="291450"/>
          </a:xfrm>
        </p:grpSpPr>
        <p:sp>
          <p:nvSpPr>
            <p:cNvPr id="714" name="Google Shape;714;p45"/>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5"/>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6" name="Google Shape;716;p45"/>
          <p:cNvSpPr txBox="1"/>
          <p:nvPr>
            <p:ph type="title"/>
          </p:nvPr>
        </p:nvSpPr>
        <p:spPr>
          <a:xfrm>
            <a:off x="3036025" y="4044125"/>
            <a:ext cx="2928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Vector DB</a:t>
            </a:r>
            <a:endParaRPr sz="2000"/>
          </a:p>
        </p:txBody>
      </p:sp>
      <p:sp>
        <p:nvSpPr>
          <p:cNvPr id="717" name="Google Shape;717;p45"/>
          <p:cNvSpPr txBox="1"/>
          <p:nvPr>
            <p:ph type="title"/>
          </p:nvPr>
        </p:nvSpPr>
        <p:spPr>
          <a:xfrm>
            <a:off x="623250" y="4044125"/>
            <a:ext cx="2542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Company data</a:t>
            </a:r>
            <a:endParaRPr sz="2000"/>
          </a:p>
        </p:txBody>
      </p:sp>
      <p:sp>
        <p:nvSpPr>
          <p:cNvPr id="718" name="Google Shape;718;p45"/>
          <p:cNvSpPr/>
          <p:nvPr/>
        </p:nvSpPr>
        <p:spPr>
          <a:xfrm>
            <a:off x="2213700" y="3522800"/>
            <a:ext cx="1566000" cy="228600"/>
          </a:xfrm>
          <a:prstGeom prst="rightArrow">
            <a:avLst>
              <a:gd fmla="val 50000" name="adj1"/>
              <a:gd fmla="val 50000" name="adj2"/>
            </a:avLst>
          </a:pr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Karla"/>
                <a:ea typeface="Karla"/>
                <a:cs typeface="Karla"/>
                <a:sym typeface="Karla"/>
              </a:rPr>
              <a:t>Embedding</a:t>
            </a:r>
            <a:endParaRPr>
              <a:latin typeface="Karla"/>
              <a:ea typeface="Karla"/>
              <a:cs typeface="Karla"/>
              <a:sym typeface="Karla"/>
            </a:endParaRPr>
          </a:p>
        </p:txBody>
      </p:sp>
      <p:grpSp>
        <p:nvGrpSpPr>
          <p:cNvPr id="719" name="Google Shape;719;p45"/>
          <p:cNvGrpSpPr/>
          <p:nvPr/>
        </p:nvGrpSpPr>
        <p:grpSpPr>
          <a:xfrm>
            <a:off x="1431359" y="1317697"/>
            <a:ext cx="1037629" cy="1156295"/>
            <a:chOff x="581525" y="3254850"/>
            <a:chExt cx="297750" cy="294575"/>
          </a:xfrm>
        </p:grpSpPr>
        <p:sp>
          <p:nvSpPr>
            <p:cNvPr id="720" name="Google Shape;720;p45"/>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5"/>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5"/>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 name="Google Shape;723;p45"/>
          <p:cNvGrpSpPr/>
          <p:nvPr/>
        </p:nvGrpSpPr>
        <p:grpSpPr>
          <a:xfrm>
            <a:off x="4052192" y="1247531"/>
            <a:ext cx="1257318" cy="1085879"/>
            <a:chOff x="-6690625" y="3631325"/>
            <a:chExt cx="307225" cy="292225"/>
          </a:xfrm>
        </p:grpSpPr>
        <p:sp>
          <p:nvSpPr>
            <p:cNvPr id="724" name="Google Shape;724;p45"/>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5"/>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5"/>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5"/>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5"/>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29" name="Google Shape;729;p45"/>
          <p:cNvCxnSpPr/>
          <p:nvPr/>
        </p:nvCxnSpPr>
        <p:spPr>
          <a:xfrm>
            <a:off x="2515675" y="1667850"/>
            <a:ext cx="1518300" cy="11700"/>
          </a:xfrm>
          <a:prstGeom prst="straightConnector1">
            <a:avLst/>
          </a:prstGeom>
          <a:noFill/>
          <a:ln cap="flat" cmpd="sng" w="38100">
            <a:solidFill>
              <a:schemeClr val="lt1"/>
            </a:solidFill>
            <a:prstDash val="solid"/>
            <a:round/>
            <a:headEnd len="med" w="med" type="none"/>
            <a:tailEnd len="med" w="med" type="triangle"/>
          </a:ln>
        </p:spPr>
      </p:cxnSp>
      <p:cxnSp>
        <p:nvCxnSpPr>
          <p:cNvPr id="730" name="Google Shape;730;p45"/>
          <p:cNvCxnSpPr/>
          <p:nvPr/>
        </p:nvCxnSpPr>
        <p:spPr>
          <a:xfrm flipH="1" rot="10800000">
            <a:off x="4749475" y="2507275"/>
            <a:ext cx="900" cy="605400"/>
          </a:xfrm>
          <a:prstGeom prst="straightConnector1">
            <a:avLst/>
          </a:prstGeom>
          <a:noFill/>
          <a:ln cap="flat" cmpd="sng" w="38100">
            <a:solidFill>
              <a:schemeClr val="lt1"/>
            </a:solidFill>
            <a:prstDash val="solid"/>
            <a:round/>
            <a:headEnd len="med" w="med" type="none"/>
            <a:tailEnd len="med" w="med" type="triangle"/>
          </a:ln>
        </p:spPr>
      </p:cxnSp>
      <p:cxnSp>
        <p:nvCxnSpPr>
          <p:cNvPr id="731" name="Google Shape;731;p45"/>
          <p:cNvCxnSpPr/>
          <p:nvPr/>
        </p:nvCxnSpPr>
        <p:spPr>
          <a:xfrm>
            <a:off x="4279075" y="2497000"/>
            <a:ext cx="14700" cy="615600"/>
          </a:xfrm>
          <a:prstGeom prst="straightConnector1">
            <a:avLst/>
          </a:prstGeom>
          <a:noFill/>
          <a:ln cap="flat" cmpd="sng" w="38100">
            <a:solidFill>
              <a:schemeClr val="lt1"/>
            </a:solidFill>
            <a:prstDash val="solid"/>
            <a:round/>
            <a:headEnd len="med" w="med" type="none"/>
            <a:tailEnd len="med" w="med" type="triangle"/>
          </a:ln>
        </p:spPr>
      </p:cxnSp>
      <p:cxnSp>
        <p:nvCxnSpPr>
          <p:cNvPr id="732" name="Google Shape;732;p45"/>
          <p:cNvCxnSpPr/>
          <p:nvPr/>
        </p:nvCxnSpPr>
        <p:spPr>
          <a:xfrm flipH="1" rot="10800000">
            <a:off x="5239450" y="1671600"/>
            <a:ext cx="1819500" cy="2100"/>
          </a:xfrm>
          <a:prstGeom prst="straightConnector1">
            <a:avLst/>
          </a:prstGeom>
          <a:noFill/>
          <a:ln cap="flat" cmpd="sng" w="38100">
            <a:solidFill>
              <a:schemeClr val="lt1"/>
            </a:solidFill>
            <a:prstDash val="solid"/>
            <a:round/>
            <a:headEnd len="med" w="med" type="none"/>
            <a:tailEnd len="med" w="med" type="triangle"/>
          </a:ln>
        </p:spPr>
      </p:cxnSp>
      <p:cxnSp>
        <p:nvCxnSpPr>
          <p:cNvPr id="733" name="Google Shape;733;p45"/>
          <p:cNvCxnSpPr/>
          <p:nvPr/>
        </p:nvCxnSpPr>
        <p:spPr>
          <a:xfrm rot="10800000">
            <a:off x="1990150" y="2391675"/>
            <a:ext cx="4792200" cy="33300"/>
          </a:xfrm>
          <a:prstGeom prst="straightConnector1">
            <a:avLst/>
          </a:prstGeom>
          <a:noFill/>
          <a:ln cap="flat" cmpd="sng" w="38100">
            <a:solidFill>
              <a:schemeClr val="lt1"/>
            </a:solidFill>
            <a:prstDash val="solid"/>
            <a:round/>
            <a:headEnd len="med" w="med" type="none"/>
            <a:tailEnd len="med" w="med" type="triangle"/>
          </a:ln>
        </p:spPr>
      </p:cxnSp>
      <p:pic>
        <p:nvPicPr>
          <p:cNvPr id="734" name="Google Shape;734;p45"/>
          <p:cNvPicPr preferRelativeResize="0"/>
          <p:nvPr/>
        </p:nvPicPr>
        <p:blipFill>
          <a:blip r:embed="rId4">
            <a:alphaModFix/>
          </a:blip>
          <a:stretch>
            <a:fillRect/>
          </a:stretch>
        </p:blipFill>
        <p:spPr>
          <a:xfrm>
            <a:off x="1140750" y="2893900"/>
            <a:ext cx="1156300" cy="1156300"/>
          </a:xfrm>
          <a:prstGeom prst="rect">
            <a:avLst/>
          </a:prstGeom>
          <a:noFill/>
          <a:ln>
            <a:noFill/>
          </a:ln>
        </p:spPr>
      </p:pic>
      <p:sp>
        <p:nvSpPr>
          <p:cNvPr id="735" name="Google Shape;735;p45"/>
          <p:cNvSpPr txBox="1"/>
          <p:nvPr/>
        </p:nvSpPr>
        <p:spPr>
          <a:xfrm>
            <a:off x="494700" y="4616825"/>
            <a:ext cx="8308200" cy="33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Karla"/>
                <a:ea typeface="Karla"/>
                <a:cs typeface="Karla"/>
                <a:sym typeface="Karla"/>
              </a:rPr>
              <a:t>RAG (Retrieval-Augmented Generations) is like an open book exam for the LLM.</a:t>
            </a:r>
            <a:endParaRPr sz="1600">
              <a:solidFill>
                <a:schemeClr val="lt1"/>
              </a:solidFill>
              <a:latin typeface="Karla"/>
              <a:ea typeface="Karla"/>
              <a:cs typeface="Karla"/>
              <a:sym typeface="Karla"/>
            </a:endParaRPr>
          </a:p>
        </p:txBody>
      </p:sp>
      <p:sp>
        <p:nvSpPr>
          <p:cNvPr id="736" name="Google Shape;736;p45"/>
          <p:cNvSpPr txBox="1"/>
          <p:nvPr/>
        </p:nvSpPr>
        <p:spPr>
          <a:xfrm>
            <a:off x="2469000" y="1317700"/>
            <a:ext cx="1361700" cy="330000"/>
          </a:xfrm>
          <a:prstGeom prst="rect">
            <a:avLst/>
          </a:prstGeom>
          <a:noFill/>
          <a:ln>
            <a:noFill/>
          </a:ln>
        </p:spPr>
        <p:txBody>
          <a:bodyPr anchorCtr="0" anchor="ctr" bIns="91425" lIns="91425" spcFirstLastPara="1" rIns="91425" wrap="square" tIns="91425">
            <a:noAutofit/>
          </a:bodyPr>
          <a:lstStyle/>
          <a:p>
            <a:pPr indent="-304800" lvl="0" marL="457200" rtl="0" algn="l">
              <a:spcBef>
                <a:spcPts val="0"/>
              </a:spcBef>
              <a:spcAft>
                <a:spcPts val="0"/>
              </a:spcAft>
              <a:buClr>
                <a:schemeClr val="lt1"/>
              </a:buClr>
              <a:buSzPts val="1200"/>
              <a:buFont typeface="Karla"/>
              <a:buAutoNum type="arabicParenR"/>
            </a:pPr>
            <a:r>
              <a:rPr lang="en" sz="1200">
                <a:solidFill>
                  <a:schemeClr val="lt1"/>
                </a:solidFill>
                <a:latin typeface="Karla"/>
                <a:ea typeface="Karla"/>
                <a:cs typeface="Karla"/>
                <a:sym typeface="Karla"/>
              </a:rPr>
              <a:t>Prompt</a:t>
            </a:r>
            <a:endParaRPr sz="1200">
              <a:solidFill>
                <a:schemeClr val="lt1"/>
              </a:solidFill>
              <a:latin typeface="Karla"/>
              <a:ea typeface="Karla"/>
              <a:cs typeface="Karla"/>
              <a:sym typeface="Karla"/>
            </a:endParaRPr>
          </a:p>
        </p:txBody>
      </p:sp>
      <p:sp>
        <p:nvSpPr>
          <p:cNvPr id="737" name="Google Shape;737;p45"/>
          <p:cNvSpPr txBox="1"/>
          <p:nvPr/>
        </p:nvSpPr>
        <p:spPr>
          <a:xfrm>
            <a:off x="2469000" y="2046500"/>
            <a:ext cx="1461600" cy="33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Karla"/>
                <a:ea typeface="Karla"/>
                <a:cs typeface="Karla"/>
                <a:sym typeface="Karla"/>
              </a:rPr>
              <a:t>4) Response</a:t>
            </a:r>
            <a:endParaRPr sz="1200">
              <a:solidFill>
                <a:schemeClr val="lt1"/>
              </a:solidFill>
              <a:latin typeface="Karla"/>
              <a:ea typeface="Karla"/>
              <a:cs typeface="Karla"/>
              <a:sym typeface="Karla"/>
            </a:endParaRPr>
          </a:p>
        </p:txBody>
      </p:sp>
      <p:sp>
        <p:nvSpPr>
          <p:cNvPr id="738" name="Google Shape;738;p45"/>
          <p:cNvSpPr txBox="1"/>
          <p:nvPr/>
        </p:nvSpPr>
        <p:spPr>
          <a:xfrm>
            <a:off x="2091476" y="2594550"/>
            <a:ext cx="2202300" cy="330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lt1"/>
                </a:solidFill>
                <a:latin typeface="Karla"/>
                <a:ea typeface="Karla"/>
                <a:cs typeface="Karla"/>
                <a:sym typeface="Karla"/>
              </a:rPr>
              <a:t>2) Vector DB search</a:t>
            </a:r>
            <a:endParaRPr sz="1200">
              <a:solidFill>
                <a:schemeClr val="lt1"/>
              </a:solidFill>
              <a:latin typeface="Karla"/>
              <a:ea typeface="Karla"/>
              <a:cs typeface="Karla"/>
              <a:sym typeface="Karla"/>
            </a:endParaRPr>
          </a:p>
        </p:txBody>
      </p:sp>
      <p:sp>
        <p:nvSpPr>
          <p:cNvPr id="739" name="Google Shape;739;p45"/>
          <p:cNvSpPr txBox="1"/>
          <p:nvPr/>
        </p:nvSpPr>
        <p:spPr>
          <a:xfrm>
            <a:off x="4824000" y="2594550"/>
            <a:ext cx="2405400" cy="33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Karla"/>
                <a:ea typeface="Karla"/>
                <a:cs typeface="Karla"/>
                <a:sym typeface="Karla"/>
              </a:rPr>
              <a:t>3) Closest matches</a:t>
            </a:r>
            <a:endParaRPr sz="1200">
              <a:solidFill>
                <a:schemeClr val="lt1"/>
              </a:solidFill>
              <a:latin typeface="Karla"/>
              <a:ea typeface="Karla"/>
              <a:cs typeface="Karla"/>
              <a:sym typeface="Karl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8"/>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8"/>
          <p:cNvSpPr/>
          <p:nvPr/>
        </p:nvSpPr>
        <p:spPr>
          <a:xfrm>
            <a:off x="1475975" y="1282225"/>
            <a:ext cx="780000" cy="5727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8"/>
          <p:cNvSpPr/>
          <p:nvPr/>
        </p:nvSpPr>
        <p:spPr>
          <a:xfrm>
            <a:off x="4182000" y="1282225"/>
            <a:ext cx="780000" cy="5727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8"/>
          <p:cNvSpPr/>
          <p:nvPr/>
        </p:nvSpPr>
        <p:spPr>
          <a:xfrm>
            <a:off x="6888025" y="1282225"/>
            <a:ext cx="780000" cy="5727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8"/>
          <p:cNvSpPr/>
          <p:nvPr/>
        </p:nvSpPr>
        <p:spPr>
          <a:xfrm>
            <a:off x="2834900" y="3137350"/>
            <a:ext cx="780000" cy="5727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8"/>
          <p:cNvSpPr/>
          <p:nvPr/>
        </p:nvSpPr>
        <p:spPr>
          <a:xfrm>
            <a:off x="5488175" y="3137350"/>
            <a:ext cx="780000" cy="5727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8"/>
          <p:cNvSpPr txBox="1"/>
          <p:nvPr>
            <p:ph idx="7" type="subTitle"/>
          </p:nvPr>
        </p:nvSpPr>
        <p:spPr>
          <a:xfrm>
            <a:off x="3419251" y="2269375"/>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Spring AI simplifies AI for Java developers</a:t>
            </a:r>
            <a:endParaRPr/>
          </a:p>
        </p:txBody>
      </p:sp>
      <p:sp>
        <p:nvSpPr>
          <p:cNvPr id="331" name="Google Shape;331;p28"/>
          <p:cNvSpPr txBox="1"/>
          <p:nvPr>
            <p:ph idx="21" type="title"/>
          </p:nvPr>
        </p:nvSpPr>
        <p:spPr>
          <a:xfrm>
            <a:off x="67330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332" name="Google Shape;332;p28"/>
          <p:cNvSpPr txBox="1"/>
          <p:nvPr>
            <p:ph idx="8" type="title"/>
          </p:nvPr>
        </p:nvSpPr>
        <p:spPr>
          <a:xfrm>
            <a:off x="1415374" y="1344775"/>
            <a:ext cx="9012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33" name="Google Shape;333;p28"/>
          <p:cNvSpPr txBox="1"/>
          <p:nvPr>
            <p:ph idx="15" type="title"/>
          </p:nvPr>
        </p:nvSpPr>
        <p:spPr>
          <a:xfrm>
            <a:off x="4725426" y="3690363"/>
            <a:ext cx="23055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Conclusions</a:t>
            </a:r>
            <a:endParaRPr/>
          </a:p>
        </p:txBody>
      </p:sp>
      <p:sp>
        <p:nvSpPr>
          <p:cNvPr id="334" name="Google Shape;334;p28"/>
          <p:cNvSpPr txBox="1"/>
          <p:nvPr>
            <p:ph type="title"/>
          </p:nvPr>
        </p:nvSpPr>
        <p:spPr>
          <a:xfrm>
            <a:off x="713224" y="1835250"/>
            <a:ext cx="23055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AI Background</a:t>
            </a:r>
            <a:endParaRPr/>
          </a:p>
        </p:txBody>
      </p:sp>
      <p:sp>
        <p:nvSpPr>
          <p:cNvPr id="335" name="Google Shape;335;p28"/>
          <p:cNvSpPr txBox="1"/>
          <p:nvPr>
            <p:ph idx="1" type="subTitle"/>
          </p:nvPr>
        </p:nvSpPr>
        <p:spPr>
          <a:xfrm>
            <a:off x="713224" y="2269375"/>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What led to generative AI</a:t>
            </a:r>
            <a:endParaRPr/>
          </a:p>
        </p:txBody>
      </p:sp>
      <p:sp>
        <p:nvSpPr>
          <p:cNvPr id="336" name="Google Shape;336;p28"/>
          <p:cNvSpPr txBox="1"/>
          <p:nvPr>
            <p:ph idx="2" type="title"/>
          </p:nvPr>
        </p:nvSpPr>
        <p:spPr>
          <a:xfrm>
            <a:off x="1939400" y="3659100"/>
            <a:ext cx="25710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Spring AI Demo</a:t>
            </a:r>
            <a:endParaRPr/>
          </a:p>
        </p:txBody>
      </p:sp>
      <p:sp>
        <p:nvSpPr>
          <p:cNvPr id="337" name="Google Shape;337;p28"/>
          <p:cNvSpPr txBox="1"/>
          <p:nvPr>
            <p:ph idx="3" type="subTitle"/>
          </p:nvPr>
        </p:nvSpPr>
        <p:spPr>
          <a:xfrm>
            <a:off x="2074549" y="4093213"/>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Hands on with Spring AI and Ollma</a:t>
            </a:r>
            <a:endParaRPr/>
          </a:p>
        </p:txBody>
      </p:sp>
      <p:sp>
        <p:nvSpPr>
          <p:cNvPr id="338" name="Google Shape;338;p28"/>
          <p:cNvSpPr txBox="1"/>
          <p:nvPr>
            <p:ph idx="6" type="title"/>
          </p:nvPr>
        </p:nvSpPr>
        <p:spPr>
          <a:xfrm>
            <a:off x="3419251" y="1835250"/>
            <a:ext cx="23055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Spring AI</a:t>
            </a:r>
            <a:endParaRPr/>
          </a:p>
        </p:txBody>
      </p:sp>
      <p:sp>
        <p:nvSpPr>
          <p:cNvPr id="339" name="Google Shape;339;p28"/>
          <p:cNvSpPr txBox="1"/>
          <p:nvPr>
            <p:ph idx="13" type="title"/>
          </p:nvPr>
        </p:nvSpPr>
        <p:spPr>
          <a:xfrm>
            <a:off x="2776699" y="3168625"/>
            <a:ext cx="9012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340" name="Google Shape;340;p28"/>
          <p:cNvSpPr txBox="1"/>
          <p:nvPr>
            <p:ph idx="14" type="title"/>
          </p:nvPr>
        </p:nvSpPr>
        <p:spPr>
          <a:xfrm>
            <a:off x="4121401" y="1344775"/>
            <a:ext cx="9012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41" name="Google Shape;341;p28"/>
          <p:cNvSpPr txBox="1"/>
          <p:nvPr>
            <p:ph idx="16" type="subTitle"/>
          </p:nvPr>
        </p:nvSpPr>
        <p:spPr>
          <a:xfrm>
            <a:off x="4725426" y="4124488"/>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Your path forward with Spring AI</a:t>
            </a:r>
            <a:endParaRPr/>
          </a:p>
        </p:txBody>
      </p:sp>
      <p:sp>
        <p:nvSpPr>
          <p:cNvPr id="342" name="Google Shape;342;p28"/>
          <p:cNvSpPr txBox="1"/>
          <p:nvPr>
            <p:ph idx="17" type="title"/>
          </p:nvPr>
        </p:nvSpPr>
        <p:spPr>
          <a:xfrm>
            <a:off x="6125276" y="1835250"/>
            <a:ext cx="23055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Ollama</a:t>
            </a:r>
            <a:endParaRPr/>
          </a:p>
        </p:txBody>
      </p:sp>
      <p:sp>
        <p:nvSpPr>
          <p:cNvPr id="343" name="Google Shape;343;p28"/>
          <p:cNvSpPr txBox="1"/>
          <p:nvPr>
            <p:ph idx="18" type="subTitle"/>
          </p:nvPr>
        </p:nvSpPr>
        <p:spPr>
          <a:xfrm>
            <a:off x="6125276" y="2269375"/>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How Ollama makes it easy to run AI locally</a:t>
            </a:r>
            <a:endParaRPr/>
          </a:p>
        </p:txBody>
      </p:sp>
      <p:sp>
        <p:nvSpPr>
          <p:cNvPr id="344" name="Google Shape;344;p28"/>
          <p:cNvSpPr txBox="1"/>
          <p:nvPr>
            <p:ph idx="19" type="title"/>
          </p:nvPr>
        </p:nvSpPr>
        <p:spPr>
          <a:xfrm>
            <a:off x="5427576" y="3199900"/>
            <a:ext cx="9012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345" name="Google Shape;345;p28"/>
          <p:cNvSpPr txBox="1"/>
          <p:nvPr>
            <p:ph idx="20" type="title"/>
          </p:nvPr>
        </p:nvSpPr>
        <p:spPr>
          <a:xfrm>
            <a:off x="6827426" y="1344775"/>
            <a:ext cx="9012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grpSp>
        <p:nvGrpSpPr>
          <p:cNvPr id="346" name="Google Shape;346;p28"/>
          <p:cNvGrpSpPr/>
          <p:nvPr/>
        </p:nvGrpSpPr>
        <p:grpSpPr>
          <a:xfrm rot="5400000">
            <a:off x="6792407" y="4213396"/>
            <a:ext cx="288601" cy="1096693"/>
            <a:chOff x="1006700" y="2603975"/>
            <a:chExt cx="55450" cy="210700"/>
          </a:xfrm>
        </p:grpSpPr>
        <p:sp>
          <p:nvSpPr>
            <p:cNvPr id="347" name="Google Shape;347;p28"/>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8"/>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8"/>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8"/>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8"/>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8"/>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 name="Google Shape;353;p28"/>
          <p:cNvGrpSpPr/>
          <p:nvPr/>
        </p:nvGrpSpPr>
        <p:grpSpPr>
          <a:xfrm>
            <a:off x="57111" y="583985"/>
            <a:ext cx="520959" cy="484739"/>
            <a:chOff x="827350" y="3629733"/>
            <a:chExt cx="1431600" cy="1332067"/>
          </a:xfrm>
        </p:grpSpPr>
        <p:sp>
          <p:nvSpPr>
            <p:cNvPr id="354" name="Google Shape;354;p28"/>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8"/>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8"/>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 name="Google Shape;357;p28"/>
          <p:cNvGrpSpPr/>
          <p:nvPr/>
        </p:nvGrpSpPr>
        <p:grpSpPr>
          <a:xfrm>
            <a:off x="409461" y="85600"/>
            <a:ext cx="409581" cy="381104"/>
            <a:chOff x="827350" y="3629733"/>
            <a:chExt cx="1431600" cy="1332067"/>
          </a:xfrm>
        </p:grpSpPr>
        <p:sp>
          <p:nvSpPr>
            <p:cNvPr id="358" name="Google Shape;358;p28"/>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8"/>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8"/>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46"/>
          <p:cNvSpPr txBox="1"/>
          <p:nvPr>
            <p:ph type="title"/>
          </p:nvPr>
        </p:nvSpPr>
        <p:spPr>
          <a:xfrm>
            <a:off x="721575" y="5407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Inhouse AHEAD R&amp;D Example</a:t>
            </a:r>
            <a:endParaRPr/>
          </a:p>
        </p:txBody>
      </p:sp>
      <p:pic>
        <p:nvPicPr>
          <p:cNvPr id="745" name="Google Shape;745;p46"/>
          <p:cNvPicPr preferRelativeResize="0"/>
          <p:nvPr/>
        </p:nvPicPr>
        <p:blipFill>
          <a:blip r:embed="rId3">
            <a:alphaModFix/>
          </a:blip>
          <a:stretch>
            <a:fillRect/>
          </a:stretch>
        </p:blipFill>
        <p:spPr>
          <a:xfrm>
            <a:off x="705375" y="2135100"/>
            <a:ext cx="7868000" cy="2200000"/>
          </a:xfrm>
          <a:prstGeom prst="rect">
            <a:avLst/>
          </a:prstGeom>
          <a:noFill/>
          <a:ln>
            <a:noFill/>
          </a:ln>
        </p:spPr>
      </p:pic>
      <p:sp>
        <p:nvSpPr>
          <p:cNvPr id="746" name="Google Shape;746;p46"/>
          <p:cNvSpPr txBox="1"/>
          <p:nvPr/>
        </p:nvSpPr>
        <p:spPr>
          <a:xfrm>
            <a:off x="821775" y="1279025"/>
            <a:ext cx="7298700" cy="6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Karla"/>
                <a:ea typeface="Karla"/>
                <a:cs typeface="Karla"/>
                <a:sym typeface="Karla"/>
              </a:rPr>
              <a:t>The first iteration determined the context by the prompt, but users were not very good at writing prompts, so in the second version we made them use a radio button.</a:t>
            </a:r>
            <a:endParaRPr>
              <a:solidFill>
                <a:schemeClr val="lt1"/>
              </a:solidFill>
              <a:latin typeface="Karla"/>
              <a:ea typeface="Karla"/>
              <a:cs typeface="Karla"/>
              <a:sym typeface="Karla"/>
            </a:endParaRPr>
          </a:p>
        </p:txBody>
      </p:sp>
      <p:sp>
        <p:nvSpPr>
          <p:cNvPr id="747" name="Google Shape;747;p46"/>
          <p:cNvSpPr/>
          <p:nvPr/>
        </p:nvSpPr>
        <p:spPr>
          <a:xfrm>
            <a:off x="665800" y="2076675"/>
            <a:ext cx="7907700" cy="22584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47"/>
          <p:cNvSpPr/>
          <p:nvPr/>
        </p:nvSpPr>
        <p:spPr>
          <a:xfrm>
            <a:off x="1339813" y="1228150"/>
            <a:ext cx="2911500" cy="24768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7"/>
          <p:cNvSpPr txBox="1"/>
          <p:nvPr>
            <p:ph type="title"/>
          </p:nvPr>
        </p:nvSpPr>
        <p:spPr>
          <a:xfrm>
            <a:off x="4491888" y="1682463"/>
            <a:ext cx="3312300" cy="111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Spring</a:t>
            </a:r>
            <a:r>
              <a:rPr lang="en"/>
              <a:t> AI</a:t>
            </a:r>
            <a:endParaRPr/>
          </a:p>
        </p:txBody>
      </p:sp>
      <p:sp>
        <p:nvSpPr>
          <p:cNvPr id="754" name="Google Shape;754;p47"/>
          <p:cNvSpPr txBox="1"/>
          <p:nvPr>
            <p:ph idx="1" type="subTitle"/>
          </p:nvPr>
        </p:nvSpPr>
        <p:spPr>
          <a:xfrm>
            <a:off x="4491888" y="2851113"/>
            <a:ext cx="3312300" cy="60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Spring AI </a:t>
            </a:r>
            <a:r>
              <a:rPr lang="en"/>
              <a:t>simplifies</a:t>
            </a:r>
            <a:r>
              <a:rPr lang="en"/>
              <a:t> AI for Java Developers</a:t>
            </a:r>
            <a:endParaRPr/>
          </a:p>
        </p:txBody>
      </p:sp>
      <p:sp>
        <p:nvSpPr>
          <p:cNvPr id="755" name="Google Shape;755;p47"/>
          <p:cNvSpPr txBox="1"/>
          <p:nvPr>
            <p:ph idx="2" type="title"/>
          </p:nvPr>
        </p:nvSpPr>
        <p:spPr>
          <a:xfrm>
            <a:off x="1852300" y="1872250"/>
            <a:ext cx="1969800" cy="118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grpSp>
        <p:nvGrpSpPr>
          <p:cNvPr id="756" name="Google Shape;756;p47"/>
          <p:cNvGrpSpPr/>
          <p:nvPr/>
        </p:nvGrpSpPr>
        <p:grpSpPr>
          <a:xfrm rot="10800000">
            <a:off x="8057882" y="382596"/>
            <a:ext cx="288601" cy="1096693"/>
            <a:chOff x="1006700" y="2603975"/>
            <a:chExt cx="55450" cy="210700"/>
          </a:xfrm>
        </p:grpSpPr>
        <p:sp>
          <p:nvSpPr>
            <p:cNvPr id="757" name="Google Shape;757;p47"/>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7"/>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7"/>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7"/>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7"/>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7"/>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 name="Google Shape;763;p47"/>
          <p:cNvGrpSpPr/>
          <p:nvPr/>
        </p:nvGrpSpPr>
        <p:grpSpPr>
          <a:xfrm>
            <a:off x="558602" y="508321"/>
            <a:ext cx="781224" cy="726909"/>
            <a:chOff x="827350" y="3629733"/>
            <a:chExt cx="1431600" cy="1332067"/>
          </a:xfrm>
        </p:grpSpPr>
        <p:sp>
          <p:nvSpPr>
            <p:cNvPr id="764" name="Google Shape;764;p47"/>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7"/>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7"/>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 name="Google Shape;767;p47"/>
          <p:cNvGrpSpPr/>
          <p:nvPr/>
        </p:nvGrpSpPr>
        <p:grpSpPr>
          <a:xfrm>
            <a:off x="1387564" y="321673"/>
            <a:ext cx="356325" cy="331552"/>
            <a:chOff x="827350" y="3629733"/>
            <a:chExt cx="1431600" cy="1332067"/>
          </a:xfrm>
        </p:grpSpPr>
        <p:sp>
          <p:nvSpPr>
            <p:cNvPr id="768" name="Google Shape;768;p47"/>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7"/>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7"/>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 name="Google Shape;771;p47"/>
          <p:cNvGrpSpPr/>
          <p:nvPr/>
        </p:nvGrpSpPr>
        <p:grpSpPr>
          <a:xfrm>
            <a:off x="7535601" y="3848738"/>
            <a:ext cx="895180" cy="832942"/>
            <a:chOff x="827350" y="3629733"/>
            <a:chExt cx="1431600" cy="1332067"/>
          </a:xfrm>
        </p:grpSpPr>
        <p:sp>
          <p:nvSpPr>
            <p:cNvPr id="772" name="Google Shape;772;p47"/>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7"/>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7"/>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 name="Google Shape;775;p47"/>
          <p:cNvGrpSpPr/>
          <p:nvPr/>
        </p:nvGrpSpPr>
        <p:grpSpPr>
          <a:xfrm>
            <a:off x="7902683" y="2980240"/>
            <a:ext cx="598982" cy="557337"/>
            <a:chOff x="827350" y="3629733"/>
            <a:chExt cx="1431600" cy="1332067"/>
          </a:xfrm>
        </p:grpSpPr>
        <p:sp>
          <p:nvSpPr>
            <p:cNvPr id="776" name="Google Shape;776;p47"/>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7"/>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7"/>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 name="Google Shape;779;p47"/>
          <p:cNvGrpSpPr/>
          <p:nvPr/>
        </p:nvGrpSpPr>
        <p:grpSpPr>
          <a:xfrm>
            <a:off x="6634531" y="4239131"/>
            <a:ext cx="464268" cy="431989"/>
            <a:chOff x="827350" y="3629733"/>
            <a:chExt cx="1431600" cy="1332067"/>
          </a:xfrm>
        </p:grpSpPr>
        <p:sp>
          <p:nvSpPr>
            <p:cNvPr id="780" name="Google Shape;780;p47"/>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7"/>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7"/>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 name="Google Shape;783;p47"/>
          <p:cNvGrpSpPr/>
          <p:nvPr/>
        </p:nvGrpSpPr>
        <p:grpSpPr>
          <a:xfrm rot="5400000">
            <a:off x="962657" y="3906771"/>
            <a:ext cx="288601" cy="1096693"/>
            <a:chOff x="1006700" y="2603975"/>
            <a:chExt cx="55450" cy="210700"/>
          </a:xfrm>
        </p:grpSpPr>
        <p:sp>
          <p:nvSpPr>
            <p:cNvPr id="784" name="Google Shape;784;p47"/>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7"/>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7"/>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7"/>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7"/>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7"/>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48"/>
          <p:cNvSpPr/>
          <p:nvPr/>
        </p:nvSpPr>
        <p:spPr>
          <a:xfrm>
            <a:off x="876750" y="1082950"/>
            <a:ext cx="7196100" cy="24774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8"/>
          <p:cNvSpPr txBox="1"/>
          <p:nvPr>
            <p:ph idx="9" type="title"/>
          </p:nvPr>
        </p:nvSpPr>
        <p:spPr>
          <a:xfrm>
            <a:off x="538875" y="32335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Spring AI Inspiration</a:t>
            </a:r>
            <a:endParaRPr/>
          </a:p>
        </p:txBody>
      </p:sp>
      <p:pic>
        <p:nvPicPr>
          <p:cNvPr id="796" name="Google Shape;796;p48"/>
          <p:cNvPicPr preferRelativeResize="0"/>
          <p:nvPr/>
        </p:nvPicPr>
        <p:blipFill>
          <a:blip r:embed="rId3">
            <a:alphaModFix/>
          </a:blip>
          <a:stretch>
            <a:fillRect/>
          </a:stretch>
        </p:blipFill>
        <p:spPr>
          <a:xfrm>
            <a:off x="4245425" y="3814675"/>
            <a:ext cx="3065301" cy="632275"/>
          </a:xfrm>
          <a:prstGeom prst="rect">
            <a:avLst/>
          </a:prstGeom>
          <a:noFill/>
          <a:ln>
            <a:noFill/>
          </a:ln>
        </p:spPr>
      </p:pic>
      <p:sp>
        <p:nvSpPr>
          <p:cNvPr id="797" name="Google Shape;797;p48"/>
          <p:cNvSpPr txBox="1"/>
          <p:nvPr/>
        </p:nvSpPr>
        <p:spPr>
          <a:xfrm>
            <a:off x="4245425" y="4446950"/>
            <a:ext cx="3065400" cy="18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Karla"/>
                <a:ea typeface="Karla"/>
                <a:cs typeface="Karla"/>
                <a:sym typeface="Karla"/>
              </a:rPr>
              <a:t>Image credit: </a:t>
            </a:r>
            <a:r>
              <a:rPr lang="en" sz="1000" u="sng">
                <a:solidFill>
                  <a:schemeClr val="hlink"/>
                </a:solidFill>
                <a:latin typeface="Karla"/>
                <a:ea typeface="Karla"/>
                <a:cs typeface="Karla"/>
                <a:sym typeface="Karla"/>
                <a:hlinkClick r:id="rId4"/>
              </a:rPr>
              <a:t>Kyle Tobin</a:t>
            </a:r>
            <a:endParaRPr sz="1000">
              <a:solidFill>
                <a:schemeClr val="lt1"/>
              </a:solidFill>
              <a:latin typeface="Karla"/>
              <a:ea typeface="Karla"/>
              <a:cs typeface="Karla"/>
              <a:sym typeface="Karla"/>
            </a:endParaRPr>
          </a:p>
        </p:txBody>
      </p:sp>
      <p:pic>
        <p:nvPicPr>
          <p:cNvPr id="798" name="Google Shape;798;p48"/>
          <p:cNvPicPr preferRelativeResize="0"/>
          <p:nvPr/>
        </p:nvPicPr>
        <p:blipFill>
          <a:blip r:embed="rId5">
            <a:alphaModFix/>
          </a:blip>
          <a:stretch>
            <a:fillRect/>
          </a:stretch>
        </p:blipFill>
        <p:spPr>
          <a:xfrm>
            <a:off x="1845825" y="3814675"/>
            <a:ext cx="1839310" cy="632275"/>
          </a:xfrm>
          <a:prstGeom prst="rect">
            <a:avLst/>
          </a:prstGeom>
          <a:noFill/>
          <a:ln>
            <a:noFill/>
          </a:ln>
        </p:spPr>
      </p:pic>
      <p:sp>
        <p:nvSpPr>
          <p:cNvPr id="799" name="Google Shape;799;p48"/>
          <p:cNvSpPr txBox="1"/>
          <p:nvPr/>
        </p:nvSpPr>
        <p:spPr>
          <a:xfrm>
            <a:off x="1768300" y="4446950"/>
            <a:ext cx="2002200" cy="13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Karla"/>
                <a:ea typeface="Karla"/>
                <a:cs typeface="Karla"/>
                <a:sym typeface="Karla"/>
              </a:rPr>
              <a:t>Image credit: </a:t>
            </a:r>
            <a:r>
              <a:rPr lang="en" sz="1000" u="sng">
                <a:solidFill>
                  <a:schemeClr val="hlink"/>
                </a:solidFill>
                <a:latin typeface="Karla"/>
                <a:ea typeface="Karla"/>
                <a:cs typeface="Karla"/>
                <a:sym typeface="Karla"/>
                <a:hlinkClick r:id="rId6"/>
              </a:rPr>
              <a:t>Pavan Bellagatti</a:t>
            </a:r>
            <a:endParaRPr sz="1000">
              <a:solidFill>
                <a:schemeClr val="lt1"/>
              </a:solidFill>
              <a:latin typeface="Karla"/>
              <a:ea typeface="Karla"/>
              <a:cs typeface="Karla"/>
              <a:sym typeface="Karla"/>
            </a:endParaRPr>
          </a:p>
        </p:txBody>
      </p:sp>
      <p:sp>
        <p:nvSpPr>
          <p:cNvPr id="800" name="Google Shape;800;p48"/>
          <p:cNvSpPr txBox="1"/>
          <p:nvPr/>
        </p:nvSpPr>
        <p:spPr>
          <a:xfrm>
            <a:off x="974850" y="1173400"/>
            <a:ext cx="6999900" cy="22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Karla"/>
                <a:ea typeface="Karla"/>
                <a:cs typeface="Karla"/>
                <a:sym typeface="Karla"/>
              </a:rPr>
              <a:t>“The project was founded with the belief that the next wave of Generative AI applications will not be only for Python developers but will be ubiquitous across many programming languages.”</a:t>
            </a:r>
            <a:endParaRPr sz="2400">
              <a:solidFill>
                <a:schemeClr val="lt1"/>
              </a:solidFill>
              <a:latin typeface="Karla"/>
              <a:ea typeface="Karla"/>
              <a:cs typeface="Karla"/>
              <a:sym typeface="Karla"/>
            </a:endParaRPr>
          </a:p>
          <a:p>
            <a:pPr indent="0" lvl="0" marL="0" rtl="0" algn="r">
              <a:spcBef>
                <a:spcPts val="0"/>
              </a:spcBef>
              <a:spcAft>
                <a:spcPts val="0"/>
              </a:spcAft>
              <a:buNone/>
            </a:pPr>
            <a:r>
              <a:rPr lang="en" u="sng">
                <a:solidFill>
                  <a:schemeClr val="hlink"/>
                </a:solidFill>
                <a:latin typeface="Karla"/>
                <a:ea typeface="Karla"/>
                <a:cs typeface="Karla"/>
                <a:sym typeface="Karla"/>
                <a:hlinkClick r:id="rId7"/>
              </a:rPr>
              <a:t>Spring AI Reference Overview</a:t>
            </a:r>
            <a:endParaRPr>
              <a:solidFill>
                <a:schemeClr val="lt1"/>
              </a:solidFill>
              <a:latin typeface="Karla"/>
              <a:ea typeface="Karla"/>
              <a:cs typeface="Karla"/>
              <a:sym typeface="Karl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49"/>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9"/>
          <p:cNvSpPr txBox="1"/>
          <p:nvPr>
            <p:ph type="title"/>
          </p:nvPr>
        </p:nvSpPr>
        <p:spPr>
          <a:xfrm>
            <a:off x="721575" y="5407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Spring AI in Action</a:t>
            </a:r>
            <a:endParaRPr/>
          </a:p>
        </p:txBody>
      </p:sp>
      <p:sp>
        <p:nvSpPr>
          <p:cNvPr id="807" name="Google Shape;807;p49"/>
          <p:cNvSpPr txBox="1"/>
          <p:nvPr/>
        </p:nvSpPr>
        <p:spPr>
          <a:xfrm>
            <a:off x="867425" y="4491050"/>
            <a:ext cx="7847400" cy="39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 </a:t>
            </a:r>
            <a:r>
              <a:rPr lang="en" u="sng">
                <a:solidFill>
                  <a:schemeClr val="lt1"/>
                </a:solidFill>
                <a:latin typeface="Karla"/>
                <a:ea typeface="Karla"/>
                <a:cs typeface="Karla"/>
                <a:sym typeface="Karla"/>
                <a:hlinkClick r:id="rId3">
                  <a:extLst>
                    <a:ext uri="{A12FA001-AC4F-418D-AE19-62706E023703}">
                      <ahyp:hlinkClr val="tx"/>
                    </a:ext>
                  </a:extLst>
                </a:hlinkClick>
              </a:rPr>
              <a:t>https://www.manning.com/books/spring-ai-in-action</a:t>
            </a:r>
            <a:endParaRPr>
              <a:solidFill>
                <a:schemeClr val="lt1"/>
              </a:solidFill>
              <a:latin typeface="Karla"/>
              <a:ea typeface="Karla"/>
              <a:cs typeface="Karla"/>
              <a:sym typeface="Karla"/>
            </a:endParaRPr>
          </a:p>
        </p:txBody>
      </p:sp>
      <p:pic>
        <p:nvPicPr>
          <p:cNvPr id="808" name="Google Shape;808;p49"/>
          <p:cNvPicPr preferRelativeResize="0"/>
          <p:nvPr/>
        </p:nvPicPr>
        <p:blipFill>
          <a:blip r:embed="rId4">
            <a:alphaModFix/>
          </a:blip>
          <a:stretch>
            <a:fillRect/>
          </a:stretch>
        </p:blipFill>
        <p:spPr>
          <a:xfrm>
            <a:off x="3290975" y="1213475"/>
            <a:ext cx="2565200" cy="3206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50"/>
          <p:cNvSpPr/>
          <p:nvPr/>
        </p:nvSpPr>
        <p:spPr>
          <a:xfrm>
            <a:off x="1616850" y="1115775"/>
            <a:ext cx="6260700" cy="28284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0"/>
          <p:cNvSpPr txBox="1"/>
          <p:nvPr>
            <p:ph type="title"/>
          </p:nvPr>
        </p:nvSpPr>
        <p:spPr>
          <a:xfrm>
            <a:off x="1616850" y="1115750"/>
            <a:ext cx="6107700" cy="282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800"/>
              <a:t>You don’t need to be a data scientist to use AI in your Spring applications</a:t>
            </a:r>
            <a:endParaRPr sz="3800"/>
          </a:p>
        </p:txBody>
      </p:sp>
      <p:grpSp>
        <p:nvGrpSpPr>
          <p:cNvPr id="815" name="Google Shape;815;p50"/>
          <p:cNvGrpSpPr/>
          <p:nvPr/>
        </p:nvGrpSpPr>
        <p:grpSpPr>
          <a:xfrm rot="10800000">
            <a:off x="8182795" y="3741521"/>
            <a:ext cx="288601" cy="1096693"/>
            <a:chOff x="1006700" y="2603975"/>
            <a:chExt cx="55450" cy="210700"/>
          </a:xfrm>
        </p:grpSpPr>
        <p:sp>
          <p:nvSpPr>
            <p:cNvPr id="816" name="Google Shape;816;p50"/>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0"/>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0"/>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0"/>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0"/>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0"/>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 name="Google Shape;822;p50"/>
          <p:cNvGrpSpPr/>
          <p:nvPr/>
        </p:nvGrpSpPr>
        <p:grpSpPr>
          <a:xfrm>
            <a:off x="535539" y="4091671"/>
            <a:ext cx="781224" cy="726909"/>
            <a:chOff x="827350" y="3629733"/>
            <a:chExt cx="1431600" cy="1332067"/>
          </a:xfrm>
        </p:grpSpPr>
        <p:sp>
          <p:nvSpPr>
            <p:cNvPr id="823" name="Google Shape;823;p50"/>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0"/>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0"/>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 name="Google Shape;826;p50"/>
          <p:cNvGrpSpPr/>
          <p:nvPr/>
        </p:nvGrpSpPr>
        <p:grpSpPr>
          <a:xfrm>
            <a:off x="1563289" y="4339573"/>
            <a:ext cx="356325" cy="331552"/>
            <a:chOff x="827350" y="3629733"/>
            <a:chExt cx="1431600" cy="1332067"/>
          </a:xfrm>
        </p:grpSpPr>
        <p:sp>
          <p:nvSpPr>
            <p:cNvPr id="827" name="Google Shape;827;p50"/>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0"/>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0"/>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 name="Google Shape;830;p50"/>
          <p:cNvGrpSpPr/>
          <p:nvPr/>
        </p:nvGrpSpPr>
        <p:grpSpPr>
          <a:xfrm>
            <a:off x="7929153" y="753118"/>
            <a:ext cx="1096749" cy="1020497"/>
            <a:chOff x="827350" y="3629733"/>
            <a:chExt cx="1431600" cy="1332067"/>
          </a:xfrm>
        </p:grpSpPr>
        <p:sp>
          <p:nvSpPr>
            <p:cNvPr id="831" name="Google Shape;831;p50"/>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0"/>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0"/>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 name="Google Shape;834;p50"/>
          <p:cNvGrpSpPr/>
          <p:nvPr/>
        </p:nvGrpSpPr>
        <p:grpSpPr>
          <a:xfrm>
            <a:off x="626658" y="3184190"/>
            <a:ext cx="598982" cy="557337"/>
            <a:chOff x="827350" y="3629733"/>
            <a:chExt cx="1431600" cy="1332067"/>
          </a:xfrm>
        </p:grpSpPr>
        <p:sp>
          <p:nvSpPr>
            <p:cNvPr id="835" name="Google Shape;835;p50"/>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0"/>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0"/>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 name="Google Shape;838;p50"/>
          <p:cNvGrpSpPr/>
          <p:nvPr/>
        </p:nvGrpSpPr>
        <p:grpSpPr>
          <a:xfrm>
            <a:off x="7007006" y="519444"/>
            <a:ext cx="464268" cy="431989"/>
            <a:chOff x="827350" y="3629733"/>
            <a:chExt cx="1431600" cy="1332067"/>
          </a:xfrm>
        </p:grpSpPr>
        <p:sp>
          <p:nvSpPr>
            <p:cNvPr id="839" name="Google Shape;839;p50"/>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0"/>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0"/>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 name="Google Shape;842;p50"/>
          <p:cNvGrpSpPr/>
          <p:nvPr/>
        </p:nvGrpSpPr>
        <p:grpSpPr>
          <a:xfrm rot="5400000">
            <a:off x="1030707" y="-8854"/>
            <a:ext cx="288601" cy="1096693"/>
            <a:chOff x="1006700" y="2603975"/>
            <a:chExt cx="55450" cy="210700"/>
          </a:xfrm>
        </p:grpSpPr>
        <p:sp>
          <p:nvSpPr>
            <p:cNvPr id="843" name="Google Shape;843;p50"/>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0"/>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0"/>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0"/>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0"/>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0"/>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 name="Google Shape;849;p50"/>
          <p:cNvGrpSpPr/>
          <p:nvPr/>
        </p:nvGrpSpPr>
        <p:grpSpPr>
          <a:xfrm>
            <a:off x="7697549" y="373732"/>
            <a:ext cx="356325" cy="331552"/>
            <a:chOff x="827350" y="3629733"/>
            <a:chExt cx="1431600" cy="1332067"/>
          </a:xfrm>
        </p:grpSpPr>
        <p:sp>
          <p:nvSpPr>
            <p:cNvPr id="850" name="Google Shape;850;p50"/>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0"/>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0"/>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3" name="Google Shape;853;p50"/>
          <p:cNvSpPr txBox="1"/>
          <p:nvPr/>
        </p:nvSpPr>
        <p:spPr>
          <a:xfrm>
            <a:off x="3162825" y="4298000"/>
            <a:ext cx="4561800" cy="5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Karla"/>
                <a:ea typeface="Karla"/>
                <a:cs typeface="Karla"/>
                <a:sym typeface="Karla"/>
              </a:rPr>
              <a:t>…but you will need data engineers to help with the ETL, just like you rely on DBAs and System Admins today.</a:t>
            </a:r>
            <a:endParaRPr>
              <a:solidFill>
                <a:schemeClr val="lt1"/>
              </a:solidFill>
              <a:latin typeface="Karla"/>
              <a:ea typeface="Karla"/>
              <a:cs typeface="Karla"/>
              <a:sym typeface="Karl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51"/>
          <p:cNvSpPr/>
          <p:nvPr/>
        </p:nvSpPr>
        <p:spPr>
          <a:xfrm>
            <a:off x="1497525" y="1698150"/>
            <a:ext cx="6119100" cy="18180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1"/>
          <p:cNvSpPr txBox="1"/>
          <p:nvPr>
            <p:ph type="ctrTitle"/>
          </p:nvPr>
        </p:nvSpPr>
        <p:spPr>
          <a:xfrm>
            <a:off x="1497525" y="1698150"/>
            <a:ext cx="6020700" cy="181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Demo 1</a:t>
            </a:r>
            <a:endParaRPr/>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t>Switch between GPT-4o and Groq with zero changes in Java</a:t>
            </a:r>
            <a:endParaRPr sz="2400"/>
          </a:p>
        </p:txBody>
      </p:sp>
      <p:sp>
        <p:nvSpPr>
          <p:cNvPr id="860" name="Google Shape;860;p51"/>
          <p:cNvSpPr txBox="1"/>
          <p:nvPr/>
        </p:nvSpPr>
        <p:spPr>
          <a:xfrm>
            <a:off x="912675" y="3748150"/>
            <a:ext cx="7365900" cy="106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067D17"/>
                </a:solidFill>
                <a:highlight>
                  <a:srgbClr val="EDFCED"/>
                </a:highlight>
                <a:latin typeface="Courier New"/>
                <a:ea typeface="Courier New"/>
                <a:cs typeface="Courier New"/>
                <a:sym typeface="Courier New"/>
              </a:rPr>
              <a:t>. ./.env</a:t>
            </a:r>
            <a:endParaRPr sz="1000">
              <a:solidFill>
                <a:srgbClr val="067D17"/>
              </a:solidFill>
              <a:highlight>
                <a:srgbClr val="EDFCED"/>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solidFill>
                  <a:srgbClr val="067D17"/>
                </a:solidFill>
                <a:highlight>
                  <a:srgbClr val="EDFCED"/>
                </a:highlight>
                <a:latin typeface="Courier New"/>
                <a:ea typeface="Courier New"/>
                <a:cs typeface="Courier New"/>
                <a:sym typeface="Courier New"/>
              </a:rPr>
              <a:t>mvn -Popenai spring-boot:run -Dspring-boot.run.jvmArguments="-Dspring.profiles.active=gpt-4o"</a:t>
            </a:r>
            <a:endParaRPr sz="1000">
              <a:solidFill>
                <a:srgbClr val="067D17"/>
              </a:solidFill>
              <a:highlight>
                <a:srgbClr val="EDFCED"/>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solidFill>
                  <a:srgbClr val="067D17"/>
                </a:solidFill>
                <a:highlight>
                  <a:srgbClr val="EDFCED"/>
                </a:highlight>
                <a:latin typeface="Courier New"/>
                <a:ea typeface="Courier New"/>
                <a:cs typeface="Courier New"/>
                <a:sym typeface="Courier New"/>
              </a:rPr>
              <a:t>mvn -Popenai spring-boot:run -Dspring-boot.run.jvmArguments="-Dspring.profiles.active=groq"</a:t>
            </a:r>
            <a:endParaRPr sz="1000">
              <a:solidFill>
                <a:srgbClr val="067D17"/>
              </a:solidFill>
              <a:highlight>
                <a:srgbClr val="EDFCED"/>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000">
              <a:solidFill>
                <a:srgbClr val="067D17"/>
              </a:solidFill>
              <a:highlight>
                <a:srgbClr val="EDFCED"/>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solidFill>
                  <a:srgbClr val="067D17"/>
                </a:solidFill>
                <a:highlight>
                  <a:srgbClr val="EDFCED"/>
                </a:highlight>
                <a:latin typeface="Courier New"/>
                <a:ea typeface="Courier New"/>
                <a:cs typeface="Courier New"/>
                <a:sym typeface="Courier New"/>
              </a:rPr>
              <a:t>http ":8080/chat?message=Tell me a dad joke about animals?"</a:t>
            </a:r>
            <a:endParaRPr sz="1000">
              <a:solidFill>
                <a:srgbClr val="067D17"/>
              </a:solidFill>
              <a:highlight>
                <a:srgbClr val="EDFCED"/>
              </a:highlight>
              <a:latin typeface="Courier New"/>
              <a:ea typeface="Courier New"/>
              <a:cs typeface="Courier New"/>
              <a:sym typeface="Courier New"/>
            </a:endParaRPr>
          </a:p>
          <a:p>
            <a:pPr indent="0" lvl="0" marL="0" rtl="0" algn="l">
              <a:spcBef>
                <a:spcPts val="0"/>
              </a:spcBef>
              <a:spcAft>
                <a:spcPts val="0"/>
              </a:spcAft>
              <a:buNone/>
            </a:pPr>
            <a:r>
              <a:t/>
            </a:r>
            <a:endParaRPr>
              <a:solidFill>
                <a:schemeClr val="lt1"/>
              </a:solidFill>
              <a:latin typeface="Karla"/>
              <a:ea typeface="Karla"/>
              <a:cs typeface="Karla"/>
              <a:sym typeface="Karl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52"/>
          <p:cNvSpPr/>
          <p:nvPr/>
        </p:nvSpPr>
        <p:spPr>
          <a:xfrm>
            <a:off x="1670100" y="1894850"/>
            <a:ext cx="5803800" cy="18543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2"/>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Why not call the API directly?</a:t>
            </a:r>
            <a:endParaRPr/>
          </a:p>
        </p:txBody>
      </p:sp>
      <p:sp>
        <p:nvSpPr>
          <p:cNvPr id="867" name="Google Shape;867;p52"/>
          <p:cNvSpPr txBox="1"/>
          <p:nvPr>
            <p:ph idx="1" type="body"/>
          </p:nvPr>
        </p:nvSpPr>
        <p:spPr>
          <a:xfrm>
            <a:off x="1726825" y="1894850"/>
            <a:ext cx="5528100" cy="1761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latin typeface="Courier New"/>
                <a:ea typeface="Courier New"/>
                <a:cs typeface="Courier New"/>
                <a:sym typeface="Courier New"/>
              </a:rPr>
              <a:t>http POST https://api.openai.com/v1/chat/completions \</a:t>
            </a:r>
            <a:endParaRPr sz="1400">
              <a:latin typeface="Courier New"/>
              <a:ea typeface="Courier New"/>
              <a:cs typeface="Courier New"/>
              <a:sym typeface="Courier New"/>
            </a:endParaRPr>
          </a:p>
          <a:p>
            <a:pPr indent="0" lvl="0" marL="0" rtl="0" algn="l">
              <a:lnSpc>
                <a:spcPct val="115000"/>
              </a:lnSpc>
              <a:spcBef>
                <a:spcPts val="0"/>
              </a:spcBef>
              <a:spcAft>
                <a:spcPts val="0"/>
              </a:spcAft>
              <a:buNone/>
            </a:pPr>
            <a:r>
              <a:rPr lang="en" sz="1400">
                <a:latin typeface="Courier New"/>
                <a:ea typeface="Courier New"/>
                <a:cs typeface="Courier New"/>
                <a:sym typeface="Courier New"/>
              </a:rPr>
              <a:t>  Content-Type:application/json \</a:t>
            </a:r>
            <a:endParaRPr sz="1400">
              <a:latin typeface="Courier New"/>
              <a:ea typeface="Courier New"/>
              <a:cs typeface="Courier New"/>
              <a:sym typeface="Courier New"/>
            </a:endParaRPr>
          </a:p>
          <a:p>
            <a:pPr indent="0" lvl="0" marL="0" rtl="0" algn="l">
              <a:lnSpc>
                <a:spcPct val="115000"/>
              </a:lnSpc>
              <a:spcBef>
                <a:spcPts val="0"/>
              </a:spcBef>
              <a:spcAft>
                <a:spcPts val="0"/>
              </a:spcAft>
              <a:buNone/>
            </a:pPr>
            <a:r>
              <a:rPr lang="en" sz="1400">
                <a:latin typeface="Courier New"/>
                <a:ea typeface="Courier New"/>
                <a:cs typeface="Courier New"/>
                <a:sym typeface="Courier New"/>
              </a:rPr>
              <a:t>  Authorization:"Bearer $OPENAI_API_KEY" \</a:t>
            </a:r>
            <a:endParaRPr sz="1400">
              <a:latin typeface="Courier New"/>
              <a:ea typeface="Courier New"/>
              <a:cs typeface="Courier New"/>
              <a:sym typeface="Courier New"/>
            </a:endParaRPr>
          </a:p>
          <a:p>
            <a:pPr indent="0" lvl="0" marL="0" rtl="0" algn="l">
              <a:lnSpc>
                <a:spcPct val="115000"/>
              </a:lnSpc>
              <a:spcBef>
                <a:spcPts val="0"/>
              </a:spcBef>
              <a:spcAft>
                <a:spcPts val="0"/>
              </a:spcAft>
              <a:buNone/>
            </a:pPr>
            <a:r>
              <a:rPr lang="en" sz="1400">
                <a:latin typeface="Courier New"/>
                <a:ea typeface="Courier New"/>
                <a:cs typeface="Courier New"/>
                <a:sym typeface="Courier New"/>
              </a:rPr>
              <a:t>  model=gpt-4o messages:='[{"role": "user",    </a:t>
            </a:r>
            <a:endParaRPr sz="1400">
              <a:latin typeface="Courier New"/>
              <a:ea typeface="Courier New"/>
              <a:cs typeface="Courier New"/>
              <a:sym typeface="Courier New"/>
            </a:endParaRPr>
          </a:p>
          <a:p>
            <a:pPr indent="0" lvl="0" marL="0" rtl="0" algn="l">
              <a:lnSpc>
                <a:spcPct val="115000"/>
              </a:lnSpc>
              <a:spcBef>
                <a:spcPts val="0"/>
              </a:spcBef>
              <a:spcAft>
                <a:spcPts val="0"/>
              </a:spcAft>
              <a:buNone/>
            </a:pPr>
            <a:r>
              <a:rPr lang="en" sz="1400">
                <a:latin typeface="Courier New"/>
                <a:ea typeface="Courier New"/>
                <a:cs typeface="Courier New"/>
                <a:sym typeface="Courier New"/>
              </a:rPr>
              <a:t>  "content": "When was the Apple II released?"}]'</a:t>
            </a:r>
            <a:endParaRPr sz="1400">
              <a:latin typeface="Courier New"/>
              <a:ea typeface="Courier New"/>
              <a:cs typeface="Courier New"/>
              <a:sym typeface="Courier New"/>
            </a:endParaRPr>
          </a:p>
          <a:p>
            <a:pPr indent="0" lvl="0" marL="0" rtl="0" algn="l">
              <a:spcBef>
                <a:spcPts val="0"/>
              </a:spcBef>
              <a:spcAft>
                <a:spcPts val="12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53"/>
          <p:cNvSpPr/>
          <p:nvPr/>
        </p:nvSpPr>
        <p:spPr>
          <a:xfrm>
            <a:off x="1727250" y="1064375"/>
            <a:ext cx="5803800" cy="30588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3"/>
          <p:cNvSpPr txBox="1"/>
          <p:nvPr>
            <p:ph type="title"/>
          </p:nvPr>
        </p:nvSpPr>
        <p:spPr>
          <a:xfrm>
            <a:off x="1783650" y="1115775"/>
            <a:ext cx="5688900" cy="297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800"/>
              <a:t>Spring AI is just another Spring integration</a:t>
            </a:r>
            <a:endParaRPr b="1" sz="3800"/>
          </a:p>
        </p:txBody>
      </p:sp>
      <p:grpSp>
        <p:nvGrpSpPr>
          <p:cNvPr id="874" name="Google Shape;874;p53"/>
          <p:cNvGrpSpPr/>
          <p:nvPr/>
        </p:nvGrpSpPr>
        <p:grpSpPr>
          <a:xfrm rot="10800000">
            <a:off x="8182795" y="3741521"/>
            <a:ext cx="288601" cy="1096693"/>
            <a:chOff x="1006700" y="2603975"/>
            <a:chExt cx="55450" cy="210700"/>
          </a:xfrm>
        </p:grpSpPr>
        <p:sp>
          <p:nvSpPr>
            <p:cNvPr id="875" name="Google Shape;875;p53"/>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3"/>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3"/>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3"/>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3"/>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3"/>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 name="Google Shape;881;p53"/>
          <p:cNvGrpSpPr/>
          <p:nvPr/>
        </p:nvGrpSpPr>
        <p:grpSpPr>
          <a:xfrm>
            <a:off x="535539" y="4091671"/>
            <a:ext cx="781224" cy="726909"/>
            <a:chOff x="827350" y="3629733"/>
            <a:chExt cx="1431600" cy="1332067"/>
          </a:xfrm>
        </p:grpSpPr>
        <p:sp>
          <p:nvSpPr>
            <p:cNvPr id="882" name="Google Shape;882;p5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 name="Google Shape;885;p53"/>
          <p:cNvGrpSpPr/>
          <p:nvPr/>
        </p:nvGrpSpPr>
        <p:grpSpPr>
          <a:xfrm>
            <a:off x="1563289" y="4339573"/>
            <a:ext cx="356325" cy="331552"/>
            <a:chOff x="827350" y="3629733"/>
            <a:chExt cx="1431600" cy="1332067"/>
          </a:xfrm>
        </p:grpSpPr>
        <p:sp>
          <p:nvSpPr>
            <p:cNvPr id="886" name="Google Shape;886;p5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 name="Google Shape;889;p53"/>
          <p:cNvGrpSpPr/>
          <p:nvPr/>
        </p:nvGrpSpPr>
        <p:grpSpPr>
          <a:xfrm>
            <a:off x="7697553" y="932393"/>
            <a:ext cx="1096749" cy="1020497"/>
            <a:chOff x="827350" y="3629733"/>
            <a:chExt cx="1431600" cy="1332067"/>
          </a:xfrm>
        </p:grpSpPr>
        <p:sp>
          <p:nvSpPr>
            <p:cNvPr id="890" name="Google Shape;890;p5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 name="Google Shape;893;p53"/>
          <p:cNvGrpSpPr/>
          <p:nvPr/>
        </p:nvGrpSpPr>
        <p:grpSpPr>
          <a:xfrm>
            <a:off x="626658" y="3184190"/>
            <a:ext cx="598982" cy="557337"/>
            <a:chOff x="827350" y="3629733"/>
            <a:chExt cx="1431600" cy="1332067"/>
          </a:xfrm>
        </p:grpSpPr>
        <p:sp>
          <p:nvSpPr>
            <p:cNvPr id="894" name="Google Shape;894;p5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 name="Google Shape;897;p53"/>
          <p:cNvGrpSpPr/>
          <p:nvPr/>
        </p:nvGrpSpPr>
        <p:grpSpPr>
          <a:xfrm>
            <a:off x="7066781" y="683794"/>
            <a:ext cx="464268" cy="431989"/>
            <a:chOff x="827350" y="3629733"/>
            <a:chExt cx="1431600" cy="1332067"/>
          </a:xfrm>
        </p:grpSpPr>
        <p:sp>
          <p:nvSpPr>
            <p:cNvPr id="898" name="Google Shape;898;p5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 name="Google Shape;901;p53"/>
          <p:cNvGrpSpPr/>
          <p:nvPr/>
        </p:nvGrpSpPr>
        <p:grpSpPr>
          <a:xfrm rot="5400000">
            <a:off x="1030707" y="-8854"/>
            <a:ext cx="288601" cy="1096693"/>
            <a:chOff x="1006700" y="2603975"/>
            <a:chExt cx="55450" cy="210700"/>
          </a:xfrm>
        </p:grpSpPr>
        <p:sp>
          <p:nvSpPr>
            <p:cNvPr id="902" name="Google Shape;902;p53"/>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3"/>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3"/>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3"/>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3"/>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3"/>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 name="Google Shape;908;p53"/>
          <p:cNvGrpSpPr/>
          <p:nvPr/>
        </p:nvGrpSpPr>
        <p:grpSpPr>
          <a:xfrm>
            <a:off x="7697549" y="373732"/>
            <a:ext cx="356325" cy="331552"/>
            <a:chOff x="827350" y="3629733"/>
            <a:chExt cx="1431600" cy="1332067"/>
          </a:xfrm>
        </p:grpSpPr>
        <p:sp>
          <p:nvSpPr>
            <p:cNvPr id="909" name="Google Shape;909;p5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54"/>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4"/>
          <p:cNvSpPr/>
          <p:nvPr/>
        </p:nvSpPr>
        <p:spPr>
          <a:xfrm>
            <a:off x="1588988" y="1395575"/>
            <a:ext cx="780000" cy="5727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4"/>
          <p:cNvSpPr/>
          <p:nvPr/>
        </p:nvSpPr>
        <p:spPr>
          <a:xfrm>
            <a:off x="4295013" y="1395575"/>
            <a:ext cx="780000" cy="5727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4"/>
          <p:cNvSpPr/>
          <p:nvPr/>
        </p:nvSpPr>
        <p:spPr>
          <a:xfrm>
            <a:off x="7001038" y="1395575"/>
            <a:ext cx="780000" cy="5727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4"/>
          <p:cNvSpPr/>
          <p:nvPr/>
        </p:nvSpPr>
        <p:spPr>
          <a:xfrm>
            <a:off x="1588988" y="3097000"/>
            <a:ext cx="780000" cy="5727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4"/>
          <p:cNvSpPr/>
          <p:nvPr/>
        </p:nvSpPr>
        <p:spPr>
          <a:xfrm>
            <a:off x="4295013" y="3097000"/>
            <a:ext cx="780000" cy="5727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4"/>
          <p:cNvSpPr/>
          <p:nvPr/>
        </p:nvSpPr>
        <p:spPr>
          <a:xfrm>
            <a:off x="7001038" y="3097000"/>
            <a:ext cx="780000" cy="5727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4"/>
          <p:cNvSpPr txBox="1"/>
          <p:nvPr>
            <p:ph idx="5" type="subTitle"/>
          </p:nvPr>
        </p:nvSpPr>
        <p:spPr>
          <a:xfrm>
            <a:off x="3532263" y="4084138"/>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Programmatic</a:t>
            </a:r>
            <a:r>
              <a:rPr lang="en"/>
              <a:t> and declarative transactions</a:t>
            </a:r>
            <a:endParaRPr/>
          </a:p>
        </p:txBody>
      </p:sp>
      <p:sp>
        <p:nvSpPr>
          <p:cNvPr id="924" name="Google Shape;924;p54"/>
          <p:cNvSpPr txBox="1"/>
          <p:nvPr>
            <p:ph idx="7" type="subTitle"/>
          </p:nvPr>
        </p:nvSpPr>
        <p:spPr>
          <a:xfrm>
            <a:off x="3532263" y="2382725"/>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Integration layers for JPA, JDO, and </a:t>
            </a:r>
            <a:r>
              <a:rPr lang="en"/>
              <a:t>Hibernate</a:t>
            </a:r>
            <a:endParaRPr/>
          </a:p>
        </p:txBody>
      </p:sp>
      <p:sp>
        <p:nvSpPr>
          <p:cNvPr id="925" name="Google Shape;925;p54"/>
          <p:cNvSpPr txBox="1"/>
          <p:nvPr>
            <p:ph idx="21" type="title"/>
          </p:nvPr>
        </p:nvSpPr>
        <p:spPr>
          <a:xfrm>
            <a:off x="772625" y="545825"/>
            <a:ext cx="7521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Spring Data Access/Integration</a:t>
            </a:r>
            <a:endParaRPr/>
          </a:p>
        </p:txBody>
      </p:sp>
      <p:sp>
        <p:nvSpPr>
          <p:cNvPr id="926" name="Google Shape;926;p54"/>
          <p:cNvSpPr txBox="1"/>
          <p:nvPr>
            <p:ph idx="8" type="title"/>
          </p:nvPr>
        </p:nvSpPr>
        <p:spPr>
          <a:xfrm>
            <a:off x="1528387" y="1458125"/>
            <a:ext cx="9012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JDBC</a:t>
            </a:r>
            <a:endParaRPr sz="1800"/>
          </a:p>
        </p:txBody>
      </p:sp>
      <p:sp>
        <p:nvSpPr>
          <p:cNvPr id="927" name="Google Shape;927;p54"/>
          <p:cNvSpPr txBox="1"/>
          <p:nvPr>
            <p:ph idx="9" type="title"/>
          </p:nvPr>
        </p:nvSpPr>
        <p:spPr>
          <a:xfrm>
            <a:off x="4234413" y="3159550"/>
            <a:ext cx="9012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TXN</a:t>
            </a:r>
            <a:endParaRPr sz="1800"/>
          </a:p>
        </p:txBody>
      </p:sp>
      <p:sp>
        <p:nvSpPr>
          <p:cNvPr id="928" name="Google Shape;928;p54"/>
          <p:cNvSpPr txBox="1"/>
          <p:nvPr>
            <p:ph idx="15" type="title"/>
          </p:nvPr>
        </p:nvSpPr>
        <p:spPr>
          <a:xfrm>
            <a:off x="6238288" y="3650013"/>
            <a:ext cx="23055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Spring AI</a:t>
            </a:r>
            <a:endParaRPr/>
          </a:p>
        </p:txBody>
      </p:sp>
      <p:sp>
        <p:nvSpPr>
          <p:cNvPr id="929" name="Google Shape;929;p54"/>
          <p:cNvSpPr txBox="1"/>
          <p:nvPr>
            <p:ph type="title"/>
          </p:nvPr>
        </p:nvSpPr>
        <p:spPr>
          <a:xfrm>
            <a:off x="826237" y="1948600"/>
            <a:ext cx="23055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Spring JDBC</a:t>
            </a:r>
            <a:endParaRPr/>
          </a:p>
        </p:txBody>
      </p:sp>
      <p:sp>
        <p:nvSpPr>
          <p:cNvPr id="930" name="Google Shape;930;p54"/>
          <p:cNvSpPr txBox="1"/>
          <p:nvPr>
            <p:ph idx="1" type="subTitle"/>
          </p:nvPr>
        </p:nvSpPr>
        <p:spPr>
          <a:xfrm>
            <a:off x="826237" y="2382725"/>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A JDBC-abstraction layer</a:t>
            </a:r>
            <a:endParaRPr/>
          </a:p>
        </p:txBody>
      </p:sp>
      <p:sp>
        <p:nvSpPr>
          <p:cNvPr id="931" name="Google Shape;931;p54"/>
          <p:cNvSpPr txBox="1"/>
          <p:nvPr>
            <p:ph idx="2" type="title"/>
          </p:nvPr>
        </p:nvSpPr>
        <p:spPr>
          <a:xfrm>
            <a:off x="826237" y="3650013"/>
            <a:ext cx="23055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Spring JMS</a:t>
            </a:r>
            <a:endParaRPr/>
          </a:p>
        </p:txBody>
      </p:sp>
      <p:sp>
        <p:nvSpPr>
          <p:cNvPr id="932" name="Google Shape;932;p54"/>
          <p:cNvSpPr txBox="1"/>
          <p:nvPr>
            <p:ph idx="3" type="subTitle"/>
          </p:nvPr>
        </p:nvSpPr>
        <p:spPr>
          <a:xfrm>
            <a:off x="522463" y="4084150"/>
            <a:ext cx="30099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Features for producing &amp; consuming messages</a:t>
            </a:r>
            <a:endParaRPr/>
          </a:p>
        </p:txBody>
      </p:sp>
      <p:sp>
        <p:nvSpPr>
          <p:cNvPr id="933" name="Google Shape;933;p54"/>
          <p:cNvSpPr txBox="1"/>
          <p:nvPr>
            <p:ph idx="4" type="title"/>
          </p:nvPr>
        </p:nvSpPr>
        <p:spPr>
          <a:xfrm>
            <a:off x="3532263" y="3650013"/>
            <a:ext cx="23055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Transactions</a:t>
            </a:r>
            <a:endParaRPr/>
          </a:p>
        </p:txBody>
      </p:sp>
      <p:sp>
        <p:nvSpPr>
          <p:cNvPr id="934" name="Google Shape;934;p54"/>
          <p:cNvSpPr txBox="1"/>
          <p:nvPr>
            <p:ph idx="6" type="title"/>
          </p:nvPr>
        </p:nvSpPr>
        <p:spPr>
          <a:xfrm>
            <a:off x="3532263" y="1948600"/>
            <a:ext cx="23055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Spring JPA</a:t>
            </a:r>
            <a:endParaRPr/>
          </a:p>
        </p:txBody>
      </p:sp>
      <p:sp>
        <p:nvSpPr>
          <p:cNvPr id="935" name="Google Shape;935;p54"/>
          <p:cNvSpPr txBox="1"/>
          <p:nvPr>
            <p:ph idx="13" type="title"/>
          </p:nvPr>
        </p:nvSpPr>
        <p:spPr>
          <a:xfrm>
            <a:off x="1528387" y="3159550"/>
            <a:ext cx="9012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JMS</a:t>
            </a:r>
            <a:endParaRPr sz="1800"/>
          </a:p>
        </p:txBody>
      </p:sp>
      <p:sp>
        <p:nvSpPr>
          <p:cNvPr id="936" name="Google Shape;936;p54"/>
          <p:cNvSpPr txBox="1"/>
          <p:nvPr>
            <p:ph idx="14" type="title"/>
          </p:nvPr>
        </p:nvSpPr>
        <p:spPr>
          <a:xfrm>
            <a:off x="4234413" y="1458125"/>
            <a:ext cx="9012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ORM</a:t>
            </a:r>
            <a:endParaRPr sz="1800"/>
          </a:p>
        </p:txBody>
      </p:sp>
      <p:sp>
        <p:nvSpPr>
          <p:cNvPr id="937" name="Google Shape;937;p54"/>
          <p:cNvSpPr txBox="1"/>
          <p:nvPr>
            <p:ph idx="16" type="subTitle"/>
          </p:nvPr>
        </p:nvSpPr>
        <p:spPr>
          <a:xfrm>
            <a:off x="6238288" y="4084138"/>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Portable AI support across providers</a:t>
            </a:r>
            <a:endParaRPr/>
          </a:p>
        </p:txBody>
      </p:sp>
      <p:sp>
        <p:nvSpPr>
          <p:cNvPr id="938" name="Google Shape;938;p54"/>
          <p:cNvSpPr txBox="1"/>
          <p:nvPr>
            <p:ph idx="17" type="title"/>
          </p:nvPr>
        </p:nvSpPr>
        <p:spPr>
          <a:xfrm>
            <a:off x="6238288" y="1948600"/>
            <a:ext cx="23055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Spring OXM</a:t>
            </a:r>
            <a:endParaRPr/>
          </a:p>
        </p:txBody>
      </p:sp>
      <p:sp>
        <p:nvSpPr>
          <p:cNvPr id="939" name="Google Shape;939;p54"/>
          <p:cNvSpPr txBox="1"/>
          <p:nvPr>
            <p:ph idx="18" type="subTitle"/>
          </p:nvPr>
        </p:nvSpPr>
        <p:spPr>
          <a:xfrm>
            <a:off x="6238288" y="2382725"/>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Abstraction layer for Object/XML mapping</a:t>
            </a:r>
            <a:endParaRPr/>
          </a:p>
        </p:txBody>
      </p:sp>
      <p:sp>
        <p:nvSpPr>
          <p:cNvPr id="940" name="Google Shape;940;p54"/>
          <p:cNvSpPr txBox="1"/>
          <p:nvPr>
            <p:ph idx="19" type="title"/>
          </p:nvPr>
        </p:nvSpPr>
        <p:spPr>
          <a:xfrm>
            <a:off x="6940438" y="3159550"/>
            <a:ext cx="9012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AI</a:t>
            </a:r>
            <a:endParaRPr sz="1800"/>
          </a:p>
        </p:txBody>
      </p:sp>
      <p:sp>
        <p:nvSpPr>
          <p:cNvPr id="941" name="Google Shape;941;p54"/>
          <p:cNvSpPr txBox="1"/>
          <p:nvPr>
            <p:ph idx="20" type="title"/>
          </p:nvPr>
        </p:nvSpPr>
        <p:spPr>
          <a:xfrm>
            <a:off x="6940438" y="1458125"/>
            <a:ext cx="9012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XML</a:t>
            </a:r>
            <a:endParaRPr sz="1800"/>
          </a:p>
        </p:txBody>
      </p:sp>
      <p:grpSp>
        <p:nvGrpSpPr>
          <p:cNvPr id="942" name="Google Shape;942;p54"/>
          <p:cNvGrpSpPr/>
          <p:nvPr/>
        </p:nvGrpSpPr>
        <p:grpSpPr>
          <a:xfrm>
            <a:off x="57111" y="583985"/>
            <a:ext cx="520959" cy="484739"/>
            <a:chOff x="827350" y="3629733"/>
            <a:chExt cx="1431600" cy="1332067"/>
          </a:xfrm>
        </p:grpSpPr>
        <p:sp>
          <p:nvSpPr>
            <p:cNvPr id="943" name="Google Shape;943;p54"/>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4"/>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4"/>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 name="Google Shape;946;p54"/>
          <p:cNvGrpSpPr/>
          <p:nvPr/>
        </p:nvGrpSpPr>
        <p:grpSpPr>
          <a:xfrm>
            <a:off x="409461" y="85600"/>
            <a:ext cx="409581" cy="381104"/>
            <a:chOff x="827350" y="3629733"/>
            <a:chExt cx="1431600" cy="1332067"/>
          </a:xfrm>
        </p:grpSpPr>
        <p:sp>
          <p:nvSpPr>
            <p:cNvPr id="947" name="Google Shape;947;p54"/>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4"/>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4"/>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55"/>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5"/>
          <p:cNvSpPr txBox="1"/>
          <p:nvPr>
            <p:ph idx="4" type="subTitle"/>
          </p:nvPr>
        </p:nvSpPr>
        <p:spPr>
          <a:xfrm>
            <a:off x="4237074" y="1774388"/>
            <a:ext cx="3443700" cy="484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Portable chat completion and embedding client</a:t>
            </a:r>
            <a:endParaRPr/>
          </a:p>
        </p:txBody>
      </p:sp>
      <p:sp>
        <p:nvSpPr>
          <p:cNvPr id="956" name="Google Shape;956;p55"/>
          <p:cNvSpPr txBox="1"/>
          <p:nvPr>
            <p:ph idx="6" type="subTitle"/>
          </p:nvPr>
        </p:nvSpPr>
        <p:spPr>
          <a:xfrm>
            <a:off x="1402872" y="3029611"/>
            <a:ext cx="2313300" cy="48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 with audio, images,  or text as </a:t>
            </a:r>
            <a:r>
              <a:rPr lang="en"/>
              <a:t>input</a:t>
            </a:r>
            <a:r>
              <a:rPr lang="en"/>
              <a:t> or output</a:t>
            </a:r>
            <a:endParaRPr/>
          </a:p>
        </p:txBody>
      </p:sp>
      <p:sp>
        <p:nvSpPr>
          <p:cNvPr id="957" name="Google Shape;957;p55"/>
          <p:cNvSpPr txBox="1"/>
          <p:nvPr>
            <p:ph type="title"/>
          </p:nvPr>
        </p:nvSpPr>
        <p:spPr>
          <a:xfrm>
            <a:off x="713225" y="540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Spring AI Architecture</a:t>
            </a:r>
            <a:endParaRPr/>
          </a:p>
        </p:txBody>
      </p:sp>
      <p:sp>
        <p:nvSpPr>
          <p:cNvPr id="958" name="Google Shape;958;p55"/>
          <p:cNvSpPr txBox="1"/>
          <p:nvPr>
            <p:ph idx="1" type="subTitle"/>
          </p:nvPr>
        </p:nvSpPr>
        <p:spPr>
          <a:xfrm>
            <a:off x="1403823" y="1412129"/>
            <a:ext cx="23154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Abstractions</a:t>
            </a:r>
            <a:endParaRPr/>
          </a:p>
        </p:txBody>
      </p:sp>
      <p:sp>
        <p:nvSpPr>
          <p:cNvPr id="959" name="Google Shape;959;p55"/>
          <p:cNvSpPr txBox="1"/>
          <p:nvPr>
            <p:ph idx="2" type="subTitle"/>
          </p:nvPr>
        </p:nvSpPr>
        <p:spPr>
          <a:xfrm>
            <a:off x="1403822" y="1774380"/>
            <a:ext cx="2315400" cy="48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Uses component abstractions and defaults Implementations</a:t>
            </a:r>
            <a:endParaRPr/>
          </a:p>
        </p:txBody>
      </p:sp>
      <p:sp>
        <p:nvSpPr>
          <p:cNvPr id="960" name="Google Shape;960;p55"/>
          <p:cNvSpPr txBox="1"/>
          <p:nvPr>
            <p:ph idx="3" type="subTitle"/>
          </p:nvPr>
        </p:nvSpPr>
        <p:spPr>
          <a:xfrm>
            <a:off x="4237076" y="1412125"/>
            <a:ext cx="3490500" cy="457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Portable Chat Client</a:t>
            </a:r>
            <a:endParaRPr/>
          </a:p>
        </p:txBody>
      </p:sp>
      <p:sp>
        <p:nvSpPr>
          <p:cNvPr id="961" name="Google Shape;961;p55"/>
          <p:cNvSpPr txBox="1"/>
          <p:nvPr>
            <p:ph idx="5" type="subTitle"/>
          </p:nvPr>
        </p:nvSpPr>
        <p:spPr>
          <a:xfrm>
            <a:off x="1402873" y="2669582"/>
            <a:ext cx="23133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Multimodality</a:t>
            </a:r>
            <a:endParaRPr/>
          </a:p>
        </p:txBody>
      </p:sp>
      <p:sp>
        <p:nvSpPr>
          <p:cNvPr id="962" name="Google Shape;962;p55"/>
          <p:cNvSpPr txBox="1"/>
          <p:nvPr>
            <p:ph idx="7" type="subTitle"/>
          </p:nvPr>
        </p:nvSpPr>
        <p:spPr>
          <a:xfrm>
            <a:off x="4236125" y="2669588"/>
            <a:ext cx="3490500" cy="457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Portable Vector Store</a:t>
            </a:r>
            <a:endParaRPr/>
          </a:p>
        </p:txBody>
      </p:sp>
      <p:sp>
        <p:nvSpPr>
          <p:cNvPr id="963" name="Google Shape;963;p55"/>
          <p:cNvSpPr txBox="1"/>
          <p:nvPr>
            <p:ph idx="8" type="subTitle"/>
          </p:nvPr>
        </p:nvSpPr>
        <p:spPr>
          <a:xfrm>
            <a:off x="4236124" y="3029613"/>
            <a:ext cx="3443700" cy="484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Portable vector store API and query language to embed your own data</a:t>
            </a:r>
            <a:endParaRPr/>
          </a:p>
        </p:txBody>
      </p:sp>
      <p:sp>
        <p:nvSpPr>
          <p:cNvPr id="964" name="Google Shape;964;p55"/>
          <p:cNvSpPr txBox="1"/>
          <p:nvPr>
            <p:ph idx="6" type="subTitle"/>
          </p:nvPr>
        </p:nvSpPr>
        <p:spPr>
          <a:xfrm>
            <a:off x="1403825" y="4092900"/>
            <a:ext cx="2596500" cy="48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model to invoke a function that enhances the LLM</a:t>
            </a:r>
            <a:endParaRPr/>
          </a:p>
        </p:txBody>
      </p:sp>
      <p:sp>
        <p:nvSpPr>
          <p:cNvPr id="965" name="Google Shape;965;p55"/>
          <p:cNvSpPr txBox="1"/>
          <p:nvPr>
            <p:ph idx="5" type="subTitle"/>
          </p:nvPr>
        </p:nvSpPr>
        <p:spPr>
          <a:xfrm>
            <a:off x="1403825" y="3732875"/>
            <a:ext cx="25965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Function Calling</a:t>
            </a:r>
            <a:endParaRPr/>
          </a:p>
        </p:txBody>
      </p:sp>
      <p:sp>
        <p:nvSpPr>
          <p:cNvPr id="966" name="Google Shape;966;p55"/>
          <p:cNvSpPr txBox="1"/>
          <p:nvPr>
            <p:ph idx="7" type="subTitle"/>
          </p:nvPr>
        </p:nvSpPr>
        <p:spPr>
          <a:xfrm>
            <a:off x="4237075" y="3732863"/>
            <a:ext cx="3490500" cy="457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ETL Framework</a:t>
            </a:r>
            <a:endParaRPr/>
          </a:p>
        </p:txBody>
      </p:sp>
      <p:sp>
        <p:nvSpPr>
          <p:cNvPr id="967" name="Google Shape;967;p55"/>
          <p:cNvSpPr txBox="1"/>
          <p:nvPr/>
        </p:nvSpPr>
        <p:spPr>
          <a:xfrm>
            <a:off x="4727575" y="4092900"/>
            <a:ext cx="3000000" cy="615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Karla"/>
                <a:ea typeface="Karla"/>
                <a:cs typeface="Karla"/>
                <a:sym typeface="Karla"/>
              </a:rPr>
              <a:t>Used to “bring your data." Leverages java.util.function</a:t>
            </a:r>
            <a:endParaRPr>
              <a:solidFill>
                <a:schemeClr val="lt1"/>
              </a:solidFill>
            </a:endParaRPr>
          </a:p>
        </p:txBody>
      </p:sp>
      <p:grpSp>
        <p:nvGrpSpPr>
          <p:cNvPr id="968" name="Google Shape;968;p55"/>
          <p:cNvGrpSpPr/>
          <p:nvPr/>
        </p:nvGrpSpPr>
        <p:grpSpPr>
          <a:xfrm rot="-5400000">
            <a:off x="8198457" y="-283979"/>
            <a:ext cx="288601" cy="1096693"/>
            <a:chOff x="1006700" y="2603975"/>
            <a:chExt cx="55450" cy="210700"/>
          </a:xfrm>
        </p:grpSpPr>
        <p:sp>
          <p:nvSpPr>
            <p:cNvPr id="969" name="Google Shape;969;p55"/>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5"/>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5"/>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5"/>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5"/>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5"/>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9"/>
          <p:cNvSpPr/>
          <p:nvPr/>
        </p:nvSpPr>
        <p:spPr>
          <a:xfrm>
            <a:off x="1339813" y="1228150"/>
            <a:ext cx="2911500" cy="24768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9"/>
          <p:cNvSpPr txBox="1"/>
          <p:nvPr>
            <p:ph type="title"/>
          </p:nvPr>
        </p:nvSpPr>
        <p:spPr>
          <a:xfrm>
            <a:off x="4491888" y="1682463"/>
            <a:ext cx="3312300" cy="111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Generative AI</a:t>
            </a:r>
            <a:endParaRPr/>
          </a:p>
        </p:txBody>
      </p:sp>
      <p:sp>
        <p:nvSpPr>
          <p:cNvPr id="367" name="Google Shape;367;p29"/>
          <p:cNvSpPr txBox="1"/>
          <p:nvPr>
            <p:ph idx="1" type="subTitle"/>
          </p:nvPr>
        </p:nvSpPr>
        <p:spPr>
          <a:xfrm>
            <a:off x="4491888" y="2851113"/>
            <a:ext cx="3312300" cy="60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Generative AI will affect Spring developers</a:t>
            </a:r>
            <a:endParaRPr/>
          </a:p>
        </p:txBody>
      </p:sp>
      <p:sp>
        <p:nvSpPr>
          <p:cNvPr id="368" name="Google Shape;368;p29"/>
          <p:cNvSpPr txBox="1"/>
          <p:nvPr>
            <p:ph idx="2" type="title"/>
          </p:nvPr>
        </p:nvSpPr>
        <p:spPr>
          <a:xfrm>
            <a:off x="1931113" y="1872250"/>
            <a:ext cx="1728900" cy="118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369" name="Google Shape;369;p29"/>
          <p:cNvGrpSpPr/>
          <p:nvPr/>
        </p:nvGrpSpPr>
        <p:grpSpPr>
          <a:xfrm rot="10800000">
            <a:off x="8057882" y="382596"/>
            <a:ext cx="288601" cy="1096693"/>
            <a:chOff x="1006700" y="2603975"/>
            <a:chExt cx="55450" cy="210700"/>
          </a:xfrm>
        </p:grpSpPr>
        <p:sp>
          <p:nvSpPr>
            <p:cNvPr id="370" name="Google Shape;370;p29"/>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9"/>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9"/>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9"/>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9"/>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9"/>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 name="Google Shape;376;p29"/>
          <p:cNvGrpSpPr/>
          <p:nvPr/>
        </p:nvGrpSpPr>
        <p:grpSpPr>
          <a:xfrm>
            <a:off x="558602" y="508321"/>
            <a:ext cx="781224" cy="726909"/>
            <a:chOff x="827350" y="3629733"/>
            <a:chExt cx="1431600" cy="1332067"/>
          </a:xfrm>
        </p:grpSpPr>
        <p:sp>
          <p:nvSpPr>
            <p:cNvPr id="377" name="Google Shape;377;p29"/>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9"/>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9"/>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 name="Google Shape;380;p29"/>
          <p:cNvGrpSpPr/>
          <p:nvPr/>
        </p:nvGrpSpPr>
        <p:grpSpPr>
          <a:xfrm>
            <a:off x="1387564" y="321673"/>
            <a:ext cx="356325" cy="331552"/>
            <a:chOff x="827350" y="3629733"/>
            <a:chExt cx="1431600" cy="1332067"/>
          </a:xfrm>
        </p:grpSpPr>
        <p:sp>
          <p:nvSpPr>
            <p:cNvPr id="381" name="Google Shape;381;p29"/>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9"/>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9"/>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 name="Google Shape;384;p29"/>
          <p:cNvGrpSpPr/>
          <p:nvPr/>
        </p:nvGrpSpPr>
        <p:grpSpPr>
          <a:xfrm>
            <a:off x="7535601" y="3848738"/>
            <a:ext cx="895180" cy="832942"/>
            <a:chOff x="827350" y="3629733"/>
            <a:chExt cx="1431600" cy="1332067"/>
          </a:xfrm>
        </p:grpSpPr>
        <p:sp>
          <p:nvSpPr>
            <p:cNvPr id="385" name="Google Shape;385;p29"/>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9"/>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9"/>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29"/>
          <p:cNvGrpSpPr/>
          <p:nvPr/>
        </p:nvGrpSpPr>
        <p:grpSpPr>
          <a:xfrm>
            <a:off x="7902683" y="2980240"/>
            <a:ext cx="598982" cy="557337"/>
            <a:chOff x="827350" y="3629733"/>
            <a:chExt cx="1431600" cy="1332067"/>
          </a:xfrm>
        </p:grpSpPr>
        <p:sp>
          <p:nvSpPr>
            <p:cNvPr id="389" name="Google Shape;389;p29"/>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9"/>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9"/>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 name="Google Shape;392;p29"/>
          <p:cNvGrpSpPr/>
          <p:nvPr/>
        </p:nvGrpSpPr>
        <p:grpSpPr>
          <a:xfrm>
            <a:off x="6634531" y="4239131"/>
            <a:ext cx="464268" cy="431989"/>
            <a:chOff x="827350" y="3629733"/>
            <a:chExt cx="1431600" cy="1332067"/>
          </a:xfrm>
        </p:grpSpPr>
        <p:sp>
          <p:nvSpPr>
            <p:cNvPr id="393" name="Google Shape;393;p29"/>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9"/>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9"/>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 name="Google Shape;396;p29"/>
          <p:cNvGrpSpPr/>
          <p:nvPr/>
        </p:nvGrpSpPr>
        <p:grpSpPr>
          <a:xfrm rot="5400000">
            <a:off x="962657" y="3906771"/>
            <a:ext cx="288601" cy="1096693"/>
            <a:chOff x="1006700" y="2603975"/>
            <a:chExt cx="55450" cy="210700"/>
          </a:xfrm>
        </p:grpSpPr>
        <p:sp>
          <p:nvSpPr>
            <p:cNvPr id="397" name="Google Shape;397;p29"/>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9"/>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9"/>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9"/>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9"/>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9"/>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56"/>
          <p:cNvSpPr/>
          <p:nvPr/>
        </p:nvSpPr>
        <p:spPr>
          <a:xfrm>
            <a:off x="899825" y="1866125"/>
            <a:ext cx="6993300" cy="2467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6"/>
          <p:cNvSpPr txBox="1"/>
          <p:nvPr>
            <p:ph idx="1" type="subTitle"/>
          </p:nvPr>
        </p:nvSpPr>
        <p:spPr>
          <a:xfrm>
            <a:off x="854525" y="1957525"/>
            <a:ext cx="7083900" cy="1894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Courier New"/>
                <a:ea typeface="Courier New"/>
                <a:cs typeface="Courier New"/>
                <a:sym typeface="Courier New"/>
              </a:rPr>
              <a:t>public String ask(String message) {</a:t>
            </a:r>
            <a:endParaRPr sz="1800">
              <a:latin typeface="Courier New"/>
              <a:ea typeface="Courier New"/>
              <a:cs typeface="Courier New"/>
              <a:sym typeface="Courier New"/>
            </a:endParaRPr>
          </a:p>
          <a:p>
            <a:pPr indent="0" lvl="0" marL="0" rtl="0" algn="l">
              <a:lnSpc>
                <a:spcPct val="115000"/>
              </a:lnSpc>
              <a:spcBef>
                <a:spcPts val="0"/>
              </a:spcBef>
              <a:spcAft>
                <a:spcPts val="0"/>
              </a:spcAft>
              <a:buNone/>
            </a:pPr>
            <a:r>
              <a:rPr lang="en" sz="1800">
                <a:latin typeface="Courier New"/>
                <a:ea typeface="Courier New"/>
                <a:cs typeface="Courier New"/>
                <a:sym typeface="Courier New"/>
              </a:rPr>
              <a:t>        return chatClient.prompt()</a:t>
            </a:r>
            <a:endParaRPr sz="1800">
              <a:latin typeface="Courier New"/>
              <a:ea typeface="Courier New"/>
              <a:cs typeface="Courier New"/>
              <a:sym typeface="Courier New"/>
            </a:endParaRPr>
          </a:p>
          <a:p>
            <a:pPr indent="0" lvl="0" marL="0" rtl="0" algn="l">
              <a:lnSpc>
                <a:spcPct val="115000"/>
              </a:lnSpc>
              <a:spcBef>
                <a:spcPts val="0"/>
              </a:spcBef>
              <a:spcAft>
                <a:spcPts val="0"/>
              </a:spcAft>
              <a:buNone/>
            </a:pPr>
            <a:r>
              <a:rPr lang="en" sz="1800">
                <a:latin typeface="Courier New"/>
                <a:ea typeface="Courier New"/>
                <a:cs typeface="Courier New"/>
                <a:sym typeface="Courier New"/>
              </a:rPr>
              <a:t>                .user(message)</a:t>
            </a:r>
            <a:endParaRPr sz="1800">
              <a:latin typeface="Courier New"/>
              <a:ea typeface="Courier New"/>
              <a:cs typeface="Courier New"/>
              <a:sym typeface="Courier New"/>
            </a:endParaRPr>
          </a:p>
          <a:p>
            <a:pPr indent="0" lvl="0" marL="0" rtl="0" algn="l">
              <a:lnSpc>
                <a:spcPct val="115000"/>
              </a:lnSpc>
              <a:spcBef>
                <a:spcPts val="0"/>
              </a:spcBef>
              <a:spcAft>
                <a:spcPts val="0"/>
              </a:spcAft>
              <a:buNone/>
            </a:pPr>
            <a:r>
              <a:rPr lang="en" sz="1800">
                <a:latin typeface="Courier New"/>
                <a:ea typeface="Courier New"/>
                <a:cs typeface="Courier New"/>
                <a:sym typeface="Courier New"/>
              </a:rPr>
              <a:t>                .system(“Your job is customer…”)</a:t>
            </a:r>
            <a:endParaRPr sz="1800">
              <a:latin typeface="Courier New"/>
              <a:ea typeface="Courier New"/>
              <a:cs typeface="Courier New"/>
              <a:sym typeface="Courier New"/>
            </a:endParaRPr>
          </a:p>
          <a:p>
            <a:pPr indent="0" lvl="0" marL="0" rtl="0" algn="l">
              <a:lnSpc>
                <a:spcPct val="115000"/>
              </a:lnSpc>
              <a:spcBef>
                <a:spcPts val="0"/>
              </a:spcBef>
              <a:spcAft>
                <a:spcPts val="0"/>
              </a:spcAft>
              <a:buNone/>
            </a:pPr>
            <a:r>
              <a:rPr lang="en" sz="1800">
                <a:latin typeface="Courier New"/>
                <a:ea typeface="Courier New"/>
                <a:cs typeface="Courier New"/>
                <a:sym typeface="Courier New"/>
              </a:rPr>
              <a:t>                .call()</a:t>
            </a:r>
            <a:endParaRPr sz="1800">
              <a:latin typeface="Courier New"/>
              <a:ea typeface="Courier New"/>
              <a:cs typeface="Courier New"/>
              <a:sym typeface="Courier New"/>
            </a:endParaRPr>
          </a:p>
          <a:p>
            <a:pPr indent="0" lvl="0" marL="0" rtl="0" algn="l">
              <a:lnSpc>
                <a:spcPct val="115000"/>
              </a:lnSpc>
              <a:spcBef>
                <a:spcPts val="0"/>
              </a:spcBef>
              <a:spcAft>
                <a:spcPts val="0"/>
              </a:spcAft>
              <a:buNone/>
            </a:pPr>
            <a:r>
              <a:rPr lang="en" sz="1800">
                <a:latin typeface="Courier New"/>
                <a:ea typeface="Courier New"/>
                <a:cs typeface="Courier New"/>
                <a:sym typeface="Courier New"/>
              </a:rPr>
              <a:t>                .content(); </a:t>
            </a:r>
            <a:r>
              <a:rPr lang="en" sz="1600">
                <a:latin typeface="Courier New"/>
                <a:ea typeface="Courier New"/>
                <a:cs typeface="Courier New"/>
                <a:sym typeface="Courier New"/>
              </a:rPr>
              <a:t>    </a:t>
            </a:r>
            <a:endParaRPr sz="1600">
              <a:latin typeface="Courier New"/>
              <a:ea typeface="Courier New"/>
              <a:cs typeface="Courier New"/>
              <a:sym typeface="Courier New"/>
            </a:endParaRPr>
          </a:p>
          <a:p>
            <a:pPr indent="0" lvl="0" marL="0" rtl="0" algn="l">
              <a:lnSpc>
                <a:spcPct val="115000"/>
              </a:lnSpc>
              <a:spcBef>
                <a:spcPts val="0"/>
              </a:spcBef>
              <a:spcAft>
                <a:spcPts val="0"/>
              </a:spcAft>
              <a:buNone/>
            </a:pPr>
            <a:r>
              <a:rPr lang="en" sz="1600">
                <a:latin typeface="Courier New"/>
                <a:ea typeface="Courier New"/>
                <a:cs typeface="Courier New"/>
                <a:sym typeface="Courier New"/>
              </a:rPr>
              <a:t>}</a:t>
            </a:r>
            <a:endParaRPr sz="1600">
              <a:latin typeface="Courier New"/>
              <a:ea typeface="Courier New"/>
              <a:cs typeface="Courier New"/>
              <a:sym typeface="Courier New"/>
            </a:endParaRPr>
          </a:p>
          <a:p>
            <a:pPr indent="0" lvl="0" marL="0" rtl="0" algn="l">
              <a:spcBef>
                <a:spcPts val="0"/>
              </a:spcBef>
              <a:spcAft>
                <a:spcPts val="0"/>
              </a:spcAft>
              <a:buNone/>
            </a:pPr>
            <a:r>
              <a:t/>
            </a:r>
            <a:endParaRPr sz="1600">
              <a:latin typeface="Courier New"/>
              <a:ea typeface="Courier New"/>
              <a:cs typeface="Courier New"/>
              <a:sym typeface="Courier New"/>
            </a:endParaRPr>
          </a:p>
          <a:p>
            <a:pPr indent="0" lvl="0" marL="0" rtl="0" algn="l">
              <a:spcBef>
                <a:spcPts val="0"/>
              </a:spcBef>
              <a:spcAft>
                <a:spcPts val="0"/>
              </a:spcAft>
              <a:buNone/>
            </a:pPr>
            <a:r>
              <a:t/>
            </a:r>
            <a:endParaRPr sz="1200"/>
          </a:p>
        </p:txBody>
      </p:sp>
      <p:grpSp>
        <p:nvGrpSpPr>
          <p:cNvPr id="981" name="Google Shape;981;p56"/>
          <p:cNvGrpSpPr/>
          <p:nvPr/>
        </p:nvGrpSpPr>
        <p:grpSpPr>
          <a:xfrm>
            <a:off x="424632" y="3695521"/>
            <a:ext cx="288601" cy="1096693"/>
            <a:chOff x="1006700" y="2603975"/>
            <a:chExt cx="55450" cy="210700"/>
          </a:xfrm>
        </p:grpSpPr>
        <p:sp>
          <p:nvSpPr>
            <p:cNvPr id="982" name="Google Shape;982;p56"/>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6"/>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6"/>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6"/>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6"/>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6"/>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 name="Google Shape;988;p56"/>
          <p:cNvGrpSpPr/>
          <p:nvPr/>
        </p:nvGrpSpPr>
        <p:grpSpPr>
          <a:xfrm>
            <a:off x="7351974" y="351277"/>
            <a:ext cx="1178637" cy="1096691"/>
            <a:chOff x="827350" y="3629733"/>
            <a:chExt cx="1431600" cy="1332067"/>
          </a:xfrm>
        </p:grpSpPr>
        <p:sp>
          <p:nvSpPr>
            <p:cNvPr id="989" name="Google Shape;989;p5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 name="Google Shape;992;p56"/>
          <p:cNvGrpSpPr/>
          <p:nvPr/>
        </p:nvGrpSpPr>
        <p:grpSpPr>
          <a:xfrm>
            <a:off x="7916327" y="1616596"/>
            <a:ext cx="781224" cy="726909"/>
            <a:chOff x="827350" y="3629733"/>
            <a:chExt cx="1431600" cy="1332067"/>
          </a:xfrm>
        </p:grpSpPr>
        <p:sp>
          <p:nvSpPr>
            <p:cNvPr id="993" name="Google Shape;993;p5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 name="Google Shape;996;p56"/>
          <p:cNvGrpSpPr/>
          <p:nvPr/>
        </p:nvGrpSpPr>
        <p:grpSpPr>
          <a:xfrm>
            <a:off x="6886468" y="329561"/>
            <a:ext cx="451240" cy="419868"/>
            <a:chOff x="827350" y="3629733"/>
            <a:chExt cx="1431600" cy="1332067"/>
          </a:xfrm>
        </p:grpSpPr>
        <p:sp>
          <p:nvSpPr>
            <p:cNvPr id="997" name="Google Shape;997;p5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0" name="Google Shape;1000;p56"/>
          <p:cNvSpPr txBox="1"/>
          <p:nvPr>
            <p:ph type="title"/>
          </p:nvPr>
        </p:nvSpPr>
        <p:spPr>
          <a:xfrm>
            <a:off x="356975" y="649913"/>
            <a:ext cx="7705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chemeClr val="lt1"/>
                </a:solidFill>
              </a:rPr>
              <a:t>Spring AI Prompt</a:t>
            </a:r>
            <a:endParaRPr sz="2800">
              <a:solidFill>
                <a:schemeClr val="l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57"/>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7"/>
          <p:cNvSpPr/>
          <p:nvPr/>
        </p:nvSpPr>
        <p:spPr>
          <a:xfrm>
            <a:off x="1636075" y="3111775"/>
            <a:ext cx="6021300" cy="13257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7"/>
          <p:cNvSpPr txBox="1"/>
          <p:nvPr>
            <p:ph idx="6" type="title"/>
          </p:nvPr>
        </p:nvSpPr>
        <p:spPr>
          <a:xfrm>
            <a:off x="718150" y="540000"/>
            <a:ext cx="7705800" cy="51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Spring AI Prompt Template</a:t>
            </a:r>
            <a:endParaRPr/>
          </a:p>
        </p:txBody>
      </p:sp>
      <p:sp>
        <p:nvSpPr>
          <p:cNvPr id="1008" name="Google Shape;1008;p57"/>
          <p:cNvSpPr txBox="1"/>
          <p:nvPr>
            <p:ph type="title"/>
          </p:nvPr>
        </p:nvSpPr>
        <p:spPr>
          <a:xfrm>
            <a:off x="1600200" y="1345325"/>
            <a:ext cx="5943600" cy="387600"/>
          </a:xfrm>
          <a:prstGeom prst="rect">
            <a:avLst/>
          </a:prstGeom>
        </p:spPr>
        <p:txBody>
          <a:bodyPr anchorCtr="0" anchor="b" bIns="91425" lIns="91425" spcFirstLastPara="1" rIns="91425" wrap="square" tIns="91425">
            <a:noAutofit/>
          </a:bodyPr>
          <a:lstStyle/>
          <a:p>
            <a:pPr indent="0" lvl="0" marL="0" rtl="0" algn="ctr">
              <a:spcBef>
                <a:spcPts val="0"/>
              </a:spcBef>
              <a:spcAft>
                <a:spcPts val="1200"/>
              </a:spcAft>
              <a:buNone/>
            </a:pPr>
            <a:r>
              <a:rPr lang="en"/>
              <a:t>Context</a:t>
            </a:r>
            <a:endParaRPr/>
          </a:p>
        </p:txBody>
      </p:sp>
      <p:sp>
        <p:nvSpPr>
          <p:cNvPr id="1009" name="Google Shape;1009;p57"/>
          <p:cNvSpPr txBox="1"/>
          <p:nvPr>
            <p:ph idx="1" type="subTitle"/>
          </p:nvPr>
        </p:nvSpPr>
        <p:spPr>
          <a:xfrm>
            <a:off x="1600200" y="1576825"/>
            <a:ext cx="5943600" cy="38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Substitute parts of the request with values relative to user’s query</a:t>
            </a:r>
            <a:endParaRPr/>
          </a:p>
        </p:txBody>
      </p:sp>
      <p:sp>
        <p:nvSpPr>
          <p:cNvPr id="1010" name="Google Shape;1010;p57"/>
          <p:cNvSpPr txBox="1"/>
          <p:nvPr>
            <p:ph idx="2" type="title"/>
          </p:nvPr>
        </p:nvSpPr>
        <p:spPr>
          <a:xfrm>
            <a:off x="1593425" y="2097837"/>
            <a:ext cx="5943600" cy="387600"/>
          </a:xfrm>
          <a:prstGeom prst="rect">
            <a:avLst/>
          </a:prstGeom>
        </p:spPr>
        <p:txBody>
          <a:bodyPr anchorCtr="0" anchor="b" bIns="91425" lIns="91425" spcFirstLastPara="1" rIns="91425" wrap="square" tIns="91425">
            <a:noAutofit/>
          </a:bodyPr>
          <a:lstStyle/>
          <a:p>
            <a:pPr indent="0" lvl="0" marL="0" rtl="0" algn="ctr">
              <a:spcBef>
                <a:spcPts val="0"/>
              </a:spcBef>
              <a:spcAft>
                <a:spcPts val="1200"/>
              </a:spcAft>
              <a:buNone/>
            </a:pPr>
            <a:r>
              <a:rPr lang="en"/>
              <a:t>Prompt Templates</a:t>
            </a:r>
            <a:endParaRPr/>
          </a:p>
        </p:txBody>
      </p:sp>
      <p:sp>
        <p:nvSpPr>
          <p:cNvPr id="1011" name="Google Shape;1011;p57"/>
          <p:cNvSpPr txBox="1"/>
          <p:nvPr>
            <p:ph idx="3" type="subTitle"/>
          </p:nvPr>
        </p:nvSpPr>
        <p:spPr>
          <a:xfrm>
            <a:off x="1713775" y="3111775"/>
            <a:ext cx="5943600" cy="13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ourier New"/>
                <a:ea typeface="Courier New"/>
                <a:cs typeface="Courier New"/>
                <a:sym typeface="Courier New"/>
              </a:rPr>
              <a:t>PromptTemplate promptTemplate = new PromptTemplate("""</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Tell me a {adjective} joke about {topic}.</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a:t>
            </a:r>
            <a:endParaRPr sz="1200">
              <a:latin typeface="Courier New"/>
              <a:ea typeface="Courier New"/>
              <a:cs typeface="Courier New"/>
              <a:sym typeface="Courier New"/>
            </a:endParaRPr>
          </a:p>
          <a:p>
            <a:pPr indent="0" lvl="0" marL="0" rtl="0" algn="l">
              <a:spcBef>
                <a:spcPts val="0"/>
              </a:spcBef>
              <a:spcAft>
                <a:spcPts val="0"/>
              </a:spcAft>
              <a:buNone/>
            </a:pPr>
            <a:r>
              <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Prompt prompt = promptTemplate.create(Map.of(</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    “adjective”, adjective, “topic”, topic)}</a:t>
            </a:r>
            <a:endParaRPr sz="1200">
              <a:latin typeface="Courier New"/>
              <a:ea typeface="Courier New"/>
              <a:cs typeface="Courier New"/>
              <a:sym typeface="Courier New"/>
            </a:endParaRPr>
          </a:p>
          <a:p>
            <a:pPr indent="0" lvl="0" marL="0" rtl="0" algn="l">
              <a:spcBef>
                <a:spcPts val="0"/>
              </a:spcBef>
              <a:spcAft>
                <a:spcPts val="0"/>
              </a:spcAft>
              <a:buNone/>
            </a:pPr>
            <a:r>
              <a:t/>
            </a:r>
            <a:endParaRPr sz="1000">
              <a:latin typeface="Courier New"/>
              <a:ea typeface="Courier New"/>
              <a:cs typeface="Courier New"/>
              <a:sym typeface="Courier New"/>
            </a:endParaRPr>
          </a:p>
        </p:txBody>
      </p:sp>
      <p:sp>
        <p:nvSpPr>
          <p:cNvPr id="1012" name="Google Shape;1012;p57"/>
          <p:cNvSpPr txBox="1"/>
          <p:nvPr>
            <p:ph idx="1" type="subTitle"/>
          </p:nvPr>
        </p:nvSpPr>
        <p:spPr>
          <a:xfrm>
            <a:off x="1713775" y="2384566"/>
            <a:ext cx="5943600" cy="67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Similar to LlamaIndex PromptTemplates. Spring AI uses StringTemplates just like Spring MVC templates.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58"/>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8"/>
          <p:cNvSpPr txBox="1"/>
          <p:nvPr>
            <p:ph idx="4294967295" type="body"/>
          </p:nvPr>
        </p:nvSpPr>
        <p:spPr>
          <a:xfrm>
            <a:off x="1481300" y="4587550"/>
            <a:ext cx="6019200" cy="2982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t>Image Credit: </a:t>
            </a:r>
            <a:r>
              <a:rPr lang="en" u="sng">
                <a:solidFill>
                  <a:schemeClr val="hlink"/>
                </a:solidFill>
                <a:hlinkClick r:id="rId3"/>
              </a:rPr>
              <a:t>Spring AI Reference - RAG</a:t>
            </a:r>
            <a:endParaRPr/>
          </a:p>
        </p:txBody>
      </p:sp>
      <p:sp>
        <p:nvSpPr>
          <p:cNvPr id="1019" name="Google Shape;1019;p58"/>
          <p:cNvSpPr txBox="1"/>
          <p:nvPr>
            <p:ph type="title"/>
          </p:nvPr>
        </p:nvSpPr>
        <p:spPr>
          <a:xfrm>
            <a:off x="721575" y="5407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Retrieval-Augmented Generation</a:t>
            </a:r>
            <a:endParaRPr/>
          </a:p>
        </p:txBody>
      </p:sp>
      <p:pic>
        <p:nvPicPr>
          <p:cNvPr id="1020" name="Google Shape;1020;p58"/>
          <p:cNvPicPr preferRelativeResize="0"/>
          <p:nvPr/>
        </p:nvPicPr>
        <p:blipFill>
          <a:blip r:embed="rId4">
            <a:alphaModFix/>
          </a:blip>
          <a:stretch>
            <a:fillRect/>
          </a:stretch>
        </p:blipFill>
        <p:spPr>
          <a:xfrm>
            <a:off x="1481314" y="1257600"/>
            <a:ext cx="6019185" cy="33299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59"/>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9"/>
          <p:cNvSpPr txBox="1"/>
          <p:nvPr>
            <p:ph type="title"/>
          </p:nvPr>
        </p:nvSpPr>
        <p:spPr>
          <a:xfrm>
            <a:off x="721575" y="5407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Spring AI ETL Functions Definition</a:t>
            </a:r>
            <a:endParaRPr/>
          </a:p>
        </p:txBody>
      </p:sp>
      <p:pic>
        <p:nvPicPr>
          <p:cNvPr id="1027" name="Google Shape;1027;p59"/>
          <p:cNvPicPr preferRelativeResize="0"/>
          <p:nvPr/>
        </p:nvPicPr>
        <p:blipFill rotWithShape="1">
          <a:blip r:embed="rId3">
            <a:alphaModFix/>
          </a:blip>
          <a:srcRect b="1740" l="0" r="0" t="-1740"/>
          <a:stretch/>
        </p:blipFill>
        <p:spPr>
          <a:xfrm>
            <a:off x="721575" y="2053800"/>
            <a:ext cx="7429500" cy="2343150"/>
          </a:xfrm>
          <a:prstGeom prst="rect">
            <a:avLst/>
          </a:prstGeom>
          <a:noFill/>
          <a:ln>
            <a:noFill/>
          </a:ln>
        </p:spPr>
      </p:pic>
      <p:sp>
        <p:nvSpPr>
          <p:cNvPr id="1028" name="Google Shape;1028;p59"/>
          <p:cNvSpPr txBox="1"/>
          <p:nvPr/>
        </p:nvSpPr>
        <p:spPr>
          <a:xfrm>
            <a:off x="721575" y="1466150"/>
            <a:ext cx="7429500" cy="6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Karla"/>
                <a:ea typeface="Karla"/>
                <a:cs typeface="Karla"/>
                <a:sym typeface="Karla"/>
              </a:rPr>
              <a:t>Spring AI ETL uses Spring Cloud functions. Here, the "spring.cloud.function.definition" properties shows a pipe delimited list of function beans.</a:t>
            </a:r>
            <a:endParaRPr>
              <a:solidFill>
                <a:schemeClr val="lt1"/>
              </a:solidFill>
              <a:latin typeface="Karla"/>
              <a:ea typeface="Karla"/>
              <a:cs typeface="Karla"/>
              <a:sym typeface="Karl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60"/>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60"/>
          <p:cNvSpPr txBox="1"/>
          <p:nvPr>
            <p:ph type="title"/>
          </p:nvPr>
        </p:nvSpPr>
        <p:spPr>
          <a:xfrm>
            <a:off x="721575" y="5407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Spring AI ETL Function Examples</a:t>
            </a:r>
            <a:endParaRPr/>
          </a:p>
        </p:txBody>
      </p:sp>
      <p:pic>
        <p:nvPicPr>
          <p:cNvPr id="1035" name="Google Shape;1035;p60"/>
          <p:cNvPicPr preferRelativeResize="0"/>
          <p:nvPr/>
        </p:nvPicPr>
        <p:blipFill>
          <a:blip r:embed="rId3">
            <a:alphaModFix/>
          </a:blip>
          <a:stretch>
            <a:fillRect/>
          </a:stretch>
        </p:blipFill>
        <p:spPr>
          <a:xfrm>
            <a:off x="875686" y="1400050"/>
            <a:ext cx="7392625" cy="33808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61"/>
          <p:cNvSpPr txBox="1"/>
          <p:nvPr>
            <p:ph type="title"/>
          </p:nvPr>
        </p:nvSpPr>
        <p:spPr>
          <a:xfrm>
            <a:off x="721575" y="5407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Spring AI Function Calling</a:t>
            </a:r>
            <a:endParaRPr/>
          </a:p>
        </p:txBody>
      </p:sp>
      <p:pic>
        <p:nvPicPr>
          <p:cNvPr id="1041" name="Google Shape;1041;p61"/>
          <p:cNvPicPr preferRelativeResize="0"/>
          <p:nvPr/>
        </p:nvPicPr>
        <p:blipFill>
          <a:blip r:embed="rId3">
            <a:alphaModFix/>
          </a:blip>
          <a:stretch>
            <a:fillRect/>
          </a:stretch>
        </p:blipFill>
        <p:spPr>
          <a:xfrm>
            <a:off x="1966712" y="1524600"/>
            <a:ext cx="5197025" cy="2809151"/>
          </a:xfrm>
          <a:prstGeom prst="rect">
            <a:avLst/>
          </a:prstGeom>
          <a:noFill/>
          <a:ln>
            <a:noFill/>
          </a:ln>
        </p:spPr>
      </p:pic>
      <p:sp>
        <p:nvSpPr>
          <p:cNvPr id="1042" name="Google Shape;1042;p61"/>
          <p:cNvSpPr txBox="1"/>
          <p:nvPr/>
        </p:nvSpPr>
        <p:spPr>
          <a:xfrm>
            <a:off x="1461000" y="4452950"/>
            <a:ext cx="6222000" cy="24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200"/>
              </a:spcAft>
              <a:buNone/>
            </a:pPr>
            <a:r>
              <a:rPr lang="en" sz="1100">
                <a:solidFill>
                  <a:schemeClr val="lt1"/>
                </a:solidFill>
                <a:latin typeface="Karla"/>
                <a:ea typeface="Karla"/>
                <a:cs typeface="Karla"/>
                <a:sym typeface="Karla"/>
              </a:rPr>
              <a:t>Christian Tzolov. "Spring AI with Ollama Tool Support." </a:t>
            </a:r>
            <a:r>
              <a:rPr i="1" lang="en" sz="1100">
                <a:solidFill>
                  <a:schemeClr val="lt1"/>
                </a:solidFill>
                <a:latin typeface="Karla"/>
                <a:ea typeface="Karla"/>
                <a:cs typeface="Karla"/>
                <a:sym typeface="Karla"/>
              </a:rPr>
              <a:t>Spring Blog</a:t>
            </a:r>
            <a:r>
              <a:rPr lang="en" sz="1100">
                <a:solidFill>
                  <a:schemeClr val="lt1"/>
                </a:solidFill>
                <a:latin typeface="Karla"/>
                <a:ea typeface="Karla"/>
                <a:cs typeface="Karla"/>
                <a:sym typeface="Karla"/>
              </a:rPr>
              <a:t>, 26 July 2024, </a:t>
            </a:r>
            <a:r>
              <a:rPr lang="en" sz="1100" u="sng">
                <a:solidFill>
                  <a:schemeClr val="lt1"/>
                </a:solidFill>
                <a:latin typeface="Karla"/>
                <a:ea typeface="Karla"/>
                <a:cs typeface="Karla"/>
                <a:sym typeface="Karla"/>
                <a:hlinkClick r:id="rId4">
                  <a:extLst>
                    <a:ext uri="{A12FA001-AC4F-418D-AE19-62706E023703}">
                      <ahyp:hlinkClr val="tx"/>
                    </a:ext>
                  </a:extLst>
                </a:hlinkClick>
              </a:rPr>
              <a:t>https://spring.io/blog/2024/07/26/spring-ai-with-ollama-tool-support</a:t>
            </a:r>
            <a:r>
              <a:rPr lang="en" sz="1100">
                <a:solidFill>
                  <a:schemeClr val="lt1"/>
                </a:solidFill>
                <a:latin typeface="Karla"/>
                <a:ea typeface="Karla"/>
                <a:cs typeface="Karla"/>
                <a:sym typeface="Karla"/>
              </a:rPr>
              <a:t>. </a:t>
            </a:r>
            <a:endParaRPr sz="1000">
              <a:solidFill>
                <a:schemeClr val="lt1"/>
              </a:solidFill>
              <a:latin typeface="Karla"/>
              <a:ea typeface="Karla"/>
              <a:cs typeface="Karla"/>
              <a:sym typeface="Karla"/>
            </a:endParaRPr>
          </a:p>
        </p:txBody>
      </p:sp>
      <p:sp>
        <p:nvSpPr>
          <p:cNvPr id="1043" name="Google Shape;1043;p61"/>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62"/>
          <p:cNvSpPr/>
          <p:nvPr/>
        </p:nvSpPr>
        <p:spPr>
          <a:xfrm>
            <a:off x="420350" y="1113475"/>
            <a:ext cx="7753200" cy="33060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62"/>
          <p:cNvSpPr txBox="1"/>
          <p:nvPr>
            <p:ph type="title"/>
          </p:nvPr>
        </p:nvSpPr>
        <p:spPr>
          <a:xfrm>
            <a:off x="720000" y="3656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Function Callbacks</a:t>
            </a:r>
            <a:endParaRPr/>
          </a:p>
        </p:txBody>
      </p:sp>
      <p:sp>
        <p:nvSpPr>
          <p:cNvPr id="1050" name="Google Shape;1050;p62"/>
          <p:cNvSpPr txBox="1"/>
          <p:nvPr/>
        </p:nvSpPr>
        <p:spPr>
          <a:xfrm>
            <a:off x="829025" y="1113475"/>
            <a:ext cx="7344600" cy="320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lt1"/>
                </a:solidFill>
                <a:latin typeface="Courier New"/>
                <a:ea typeface="Courier New"/>
                <a:cs typeface="Courier New"/>
                <a:sym typeface="Courier New"/>
              </a:rPr>
              <a:t>OpenAiChatModel chatModel = ...</a:t>
            </a:r>
            <a:endParaRPr sz="12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lt1"/>
                </a:solidFill>
                <a:latin typeface="Courier New"/>
                <a:ea typeface="Courier New"/>
                <a:cs typeface="Courier New"/>
                <a:sym typeface="Courier New"/>
              </a:rPr>
              <a:t>UserMessage userMessage = new UserMessage("What's the weather like in San Francisco, Tokyo, and Paris?");</a:t>
            </a:r>
            <a:endParaRPr sz="12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lt1"/>
                </a:solidFill>
                <a:latin typeface="Courier New"/>
                <a:ea typeface="Courier New"/>
                <a:cs typeface="Courier New"/>
                <a:sym typeface="Courier New"/>
              </a:rPr>
              <a:t>var promptOptions = OpenAiChatOptions.builder()</a:t>
            </a:r>
            <a:endParaRPr sz="12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lt1"/>
                </a:solidFill>
                <a:latin typeface="Courier New"/>
                <a:ea typeface="Courier New"/>
                <a:cs typeface="Courier New"/>
                <a:sym typeface="Courier New"/>
              </a:rPr>
              <a:t>	.withFunctionCallbacks(List.of(new FunctionCallbackWrapper&lt;&gt;(</a:t>
            </a:r>
            <a:endParaRPr sz="12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lt1"/>
                </a:solidFill>
                <a:latin typeface="Courier New"/>
                <a:ea typeface="Courier New"/>
                <a:cs typeface="Courier New"/>
                <a:sym typeface="Courier New"/>
              </a:rPr>
              <a:t>		"CurrentWeather", // name</a:t>
            </a:r>
            <a:endParaRPr sz="12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lt1"/>
                </a:solidFill>
                <a:latin typeface="Courier New"/>
                <a:ea typeface="Courier New"/>
                <a:cs typeface="Courier New"/>
                <a:sym typeface="Courier New"/>
              </a:rPr>
              <a:t>		"Get the weather in location", // function description</a:t>
            </a:r>
            <a:endParaRPr sz="12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lt1"/>
                </a:solidFill>
                <a:latin typeface="Courier New"/>
                <a:ea typeface="Courier New"/>
                <a:cs typeface="Courier New"/>
                <a:sym typeface="Courier New"/>
              </a:rPr>
              <a:t>		new MockWeatherService()))) // function code</a:t>
            </a:r>
            <a:endParaRPr sz="12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lt1"/>
                </a:solidFill>
                <a:latin typeface="Courier New"/>
                <a:ea typeface="Courier New"/>
                <a:cs typeface="Courier New"/>
                <a:sym typeface="Courier New"/>
              </a:rPr>
              <a:t>	.build();</a:t>
            </a:r>
            <a:endParaRPr sz="12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lt1"/>
                </a:solidFill>
                <a:latin typeface="Courier New"/>
                <a:ea typeface="Courier New"/>
                <a:cs typeface="Courier New"/>
                <a:sym typeface="Courier New"/>
              </a:rPr>
              <a:t>ChatResponse response = chatModel.call(new Prompt(List.of(userMessage), promptOptions));</a:t>
            </a:r>
            <a:endParaRPr sz="12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chemeClr val="lt1"/>
              </a:solidFill>
              <a:latin typeface="Courier New"/>
              <a:ea typeface="Courier New"/>
              <a:cs typeface="Courier New"/>
              <a:sym typeface="Courier New"/>
            </a:endParaRPr>
          </a:p>
          <a:p>
            <a:pPr indent="0" lvl="0" marL="0" rtl="0" algn="ctr">
              <a:spcBef>
                <a:spcPts val="0"/>
              </a:spcBef>
              <a:spcAft>
                <a:spcPts val="0"/>
              </a:spcAft>
              <a:buNone/>
            </a:pPr>
            <a:r>
              <a:rPr lang="en" sz="1100" u="sng">
                <a:solidFill>
                  <a:schemeClr val="hlink"/>
                </a:solidFill>
                <a:latin typeface="Karla"/>
                <a:ea typeface="Karla"/>
                <a:cs typeface="Karla"/>
                <a:sym typeface="Karla"/>
                <a:hlinkClick r:id="rId3"/>
              </a:rPr>
              <a:t>https://docs.spring.io/spring-ai/reference/api/chat/functions/openai-chat-functions.html</a:t>
            </a:r>
            <a:endParaRPr>
              <a:solidFill>
                <a:schemeClr val="lt1"/>
              </a:solidFill>
              <a:latin typeface="Karla"/>
              <a:ea typeface="Karla"/>
              <a:cs typeface="Karla"/>
              <a:sym typeface="Karl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63"/>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63"/>
          <p:cNvSpPr txBox="1"/>
          <p:nvPr>
            <p:ph type="title"/>
          </p:nvPr>
        </p:nvSpPr>
        <p:spPr>
          <a:xfrm>
            <a:off x="721575" y="5407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Spring AI Portable Vector Store</a:t>
            </a:r>
            <a:endParaRPr/>
          </a:p>
        </p:txBody>
      </p:sp>
      <p:pic>
        <p:nvPicPr>
          <p:cNvPr id="1057" name="Google Shape;1057;p63"/>
          <p:cNvPicPr preferRelativeResize="0"/>
          <p:nvPr/>
        </p:nvPicPr>
        <p:blipFill>
          <a:blip r:embed="rId3">
            <a:alphaModFix/>
          </a:blip>
          <a:stretch>
            <a:fillRect/>
          </a:stretch>
        </p:blipFill>
        <p:spPr>
          <a:xfrm>
            <a:off x="4131225" y="1816925"/>
            <a:ext cx="4391125" cy="2243600"/>
          </a:xfrm>
          <a:prstGeom prst="rect">
            <a:avLst/>
          </a:prstGeom>
          <a:noFill/>
          <a:ln>
            <a:noFill/>
          </a:ln>
        </p:spPr>
      </p:pic>
      <p:sp>
        <p:nvSpPr>
          <p:cNvPr id="1058" name="Google Shape;1058;p63"/>
          <p:cNvSpPr txBox="1"/>
          <p:nvPr/>
        </p:nvSpPr>
        <p:spPr>
          <a:xfrm>
            <a:off x="4176688" y="4060525"/>
            <a:ext cx="4300200" cy="38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Karla"/>
                <a:ea typeface="Karla"/>
                <a:cs typeface="Karla"/>
                <a:sym typeface="Karla"/>
              </a:rPr>
              <a:t>Image credit: </a:t>
            </a:r>
            <a:r>
              <a:rPr lang="en" sz="1100" u="sng">
                <a:solidFill>
                  <a:schemeClr val="hlink"/>
                </a:solidFill>
                <a:latin typeface="Karla"/>
                <a:ea typeface="Karla"/>
                <a:cs typeface="Karla"/>
                <a:sym typeface="Karla"/>
                <a:hlinkClick r:id="rId4"/>
              </a:rPr>
              <a:t>Open sourcing the Embedding Projector: a tool for visualizing high dimensional data</a:t>
            </a:r>
            <a:endParaRPr sz="1100">
              <a:solidFill>
                <a:schemeClr val="lt1"/>
              </a:solidFill>
              <a:latin typeface="Karla"/>
              <a:ea typeface="Karla"/>
              <a:cs typeface="Karla"/>
              <a:sym typeface="Karla"/>
            </a:endParaRPr>
          </a:p>
        </p:txBody>
      </p:sp>
      <p:sp>
        <p:nvSpPr>
          <p:cNvPr id="1059" name="Google Shape;1059;p63"/>
          <p:cNvSpPr txBox="1"/>
          <p:nvPr/>
        </p:nvSpPr>
        <p:spPr>
          <a:xfrm>
            <a:off x="866600" y="1395225"/>
            <a:ext cx="3003300" cy="32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highlight>
                  <a:srgbClr val="1B1F23"/>
                </a:highlight>
                <a:latin typeface="Karla"/>
                <a:ea typeface="Karla"/>
                <a:cs typeface="Karla"/>
                <a:sym typeface="Karla"/>
              </a:rPr>
              <a:t>Support for Vector Database:</a:t>
            </a:r>
            <a:endParaRPr sz="1600">
              <a:solidFill>
                <a:srgbClr val="FFFFFF"/>
              </a:solidFill>
              <a:highlight>
                <a:srgbClr val="1B1F23"/>
              </a:highlight>
              <a:latin typeface="Karla"/>
              <a:ea typeface="Karla"/>
              <a:cs typeface="Karla"/>
              <a:sym typeface="Karla"/>
            </a:endParaRPr>
          </a:p>
          <a:p>
            <a:pPr indent="0" lvl="0" marL="0" rtl="0" algn="l">
              <a:spcBef>
                <a:spcPts val="0"/>
              </a:spcBef>
              <a:spcAft>
                <a:spcPts val="0"/>
              </a:spcAft>
              <a:buNone/>
            </a:pPr>
            <a:r>
              <a:t/>
            </a:r>
            <a:endParaRPr>
              <a:solidFill>
                <a:srgbClr val="FFFFFF"/>
              </a:solidFill>
              <a:highlight>
                <a:srgbClr val="1B1F23"/>
              </a:highlight>
              <a:latin typeface="Karla"/>
              <a:ea typeface="Karla"/>
              <a:cs typeface="Karla"/>
              <a:sym typeface="Karla"/>
            </a:endParaRPr>
          </a:p>
          <a:p>
            <a:pPr indent="-317500" lvl="0" marL="457200" rtl="0" algn="l">
              <a:spcBef>
                <a:spcPts val="0"/>
              </a:spcBef>
              <a:spcAft>
                <a:spcPts val="0"/>
              </a:spcAft>
              <a:buClr>
                <a:srgbClr val="FFFFFF"/>
              </a:buClr>
              <a:buSzPts val="1400"/>
              <a:buFont typeface="Karla"/>
              <a:buChar char="●"/>
            </a:pPr>
            <a:r>
              <a:rPr lang="en">
                <a:solidFill>
                  <a:srgbClr val="FFFFFF"/>
                </a:solidFill>
                <a:highlight>
                  <a:srgbClr val="1B1F23"/>
                </a:highlight>
                <a:latin typeface="Karla"/>
                <a:ea typeface="Karla"/>
                <a:cs typeface="Karla"/>
                <a:sym typeface="Karla"/>
              </a:rPr>
              <a:t>Apache Cassandra</a:t>
            </a:r>
            <a:endParaRPr>
              <a:solidFill>
                <a:srgbClr val="FFFFFF"/>
              </a:solidFill>
              <a:highlight>
                <a:srgbClr val="1B1F23"/>
              </a:highlight>
              <a:latin typeface="Karla"/>
              <a:ea typeface="Karla"/>
              <a:cs typeface="Karla"/>
              <a:sym typeface="Karla"/>
            </a:endParaRPr>
          </a:p>
          <a:p>
            <a:pPr indent="-317500" lvl="0" marL="457200" rtl="0" algn="l">
              <a:spcBef>
                <a:spcPts val="0"/>
              </a:spcBef>
              <a:spcAft>
                <a:spcPts val="0"/>
              </a:spcAft>
              <a:buClr>
                <a:srgbClr val="FFFFFF"/>
              </a:buClr>
              <a:buSzPts val="1400"/>
              <a:buFont typeface="Karla"/>
              <a:buChar char="●"/>
            </a:pPr>
            <a:r>
              <a:rPr lang="en">
                <a:solidFill>
                  <a:srgbClr val="FFFFFF"/>
                </a:solidFill>
                <a:highlight>
                  <a:srgbClr val="1B1F23"/>
                </a:highlight>
                <a:latin typeface="Karla"/>
                <a:ea typeface="Karla"/>
                <a:cs typeface="Karla"/>
                <a:sym typeface="Karla"/>
              </a:rPr>
              <a:t>Azure Vector Search</a:t>
            </a:r>
            <a:endParaRPr>
              <a:solidFill>
                <a:srgbClr val="FFFFFF"/>
              </a:solidFill>
              <a:highlight>
                <a:srgbClr val="1B1F23"/>
              </a:highlight>
              <a:latin typeface="Karla"/>
              <a:ea typeface="Karla"/>
              <a:cs typeface="Karla"/>
              <a:sym typeface="Karla"/>
            </a:endParaRPr>
          </a:p>
          <a:p>
            <a:pPr indent="-317500" lvl="0" marL="457200" rtl="0" algn="l">
              <a:spcBef>
                <a:spcPts val="0"/>
              </a:spcBef>
              <a:spcAft>
                <a:spcPts val="0"/>
              </a:spcAft>
              <a:buClr>
                <a:srgbClr val="FFFFFF"/>
              </a:buClr>
              <a:buSzPts val="1400"/>
              <a:buFont typeface="Karla"/>
              <a:buChar char="●"/>
            </a:pPr>
            <a:r>
              <a:rPr lang="en">
                <a:solidFill>
                  <a:srgbClr val="FFFFFF"/>
                </a:solidFill>
                <a:highlight>
                  <a:srgbClr val="1B1F23"/>
                </a:highlight>
                <a:latin typeface="Karla"/>
                <a:ea typeface="Karla"/>
                <a:cs typeface="Karla"/>
                <a:sym typeface="Karla"/>
              </a:rPr>
              <a:t>Chroma</a:t>
            </a:r>
            <a:endParaRPr>
              <a:solidFill>
                <a:srgbClr val="FFFFFF"/>
              </a:solidFill>
              <a:highlight>
                <a:srgbClr val="1B1F23"/>
              </a:highlight>
              <a:latin typeface="Karla"/>
              <a:ea typeface="Karla"/>
              <a:cs typeface="Karla"/>
              <a:sym typeface="Karla"/>
            </a:endParaRPr>
          </a:p>
          <a:p>
            <a:pPr indent="-317500" lvl="0" marL="457200" rtl="0" algn="l">
              <a:spcBef>
                <a:spcPts val="0"/>
              </a:spcBef>
              <a:spcAft>
                <a:spcPts val="0"/>
              </a:spcAft>
              <a:buClr>
                <a:srgbClr val="FFFFFF"/>
              </a:buClr>
              <a:buSzPts val="1400"/>
              <a:buFont typeface="Karla"/>
              <a:buChar char="●"/>
            </a:pPr>
            <a:r>
              <a:rPr lang="en">
                <a:solidFill>
                  <a:srgbClr val="FFFFFF"/>
                </a:solidFill>
                <a:highlight>
                  <a:srgbClr val="1B1F23"/>
                </a:highlight>
                <a:latin typeface="Karla"/>
                <a:ea typeface="Karla"/>
                <a:cs typeface="Karla"/>
                <a:sym typeface="Karla"/>
              </a:rPr>
              <a:t>Milvus</a:t>
            </a:r>
            <a:endParaRPr>
              <a:solidFill>
                <a:srgbClr val="FFFFFF"/>
              </a:solidFill>
              <a:highlight>
                <a:srgbClr val="1B1F23"/>
              </a:highlight>
              <a:latin typeface="Karla"/>
              <a:ea typeface="Karla"/>
              <a:cs typeface="Karla"/>
              <a:sym typeface="Karla"/>
            </a:endParaRPr>
          </a:p>
          <a:p>
            <a:pPr indent="-317500" lvl="0" marL="457200" rtl="0" algn="l">
              <a:spcBef>
                <a:spcPts val="0"/>
              </a:spcBef>
              <a:spcAft>
                <a:spcPts val="0"/>
              </a:spcAft>
              <a:buClr>
                <a:srgbClr val="FFFFFF"/>
              </a:buClr>
              <a:buSzPts val="1400"/>
              <a:buFont typeface="Karla"/>
              <a:buChar char="●"/>
            </a:pPr>
            <a:r>
              <a:rPr lang="en">
                <a:solidFill>
                  <a:srgbClr val="FFFFFF"/>
                </a:solidFill>
                <a:highlight>
                  <a:srgbClr val="1B1F23"/>
                </a:highlight>
                <a:latin typeface="Karla"/>
                <a:ea typeface="Karla"/>
                <a:cs typeface="Karla"/>
                <a:sym typeface="Karla"/>
              </a:rPr>
              <a:t>MongoDB Atlas</a:t>
            </a:r>
            <a:endParaRPr>
              <a:solidFill>
                <a:srgbClr val="FFFFFF"/>
              </a:solidFill>
              <a:highlight>
                <a:srgbClr val="1B1F23"/>
              </a:highlight>
              <a:latin typeface="Karla"/>
              <a:ea typeface="Karla"/>
              <a:cs typeface="Karla"/>
              <a:sym typeface="Karla"/>
            </a:endParaRPr>
          </a:p>
          <a:p>
            <a:pPr indent="-317500" lvl="0" marL="457200" rtl="0" algn="l">
              <a:spcBef>
                <a:spcPts val="0"/>
              </a:spcBef>
              <a:spcAft>
                <a:spcPts val="0"/>
              </a:spcAft>
              <a:buClr>
                <a:srgbClr val="FFFFFF"/>
              </a:buClr>
              <a:buSzPts val="1400"/>
              <a:buFont typeface="Karla"/>
              <a:buChar char="●"/>
            </a:pPr>
            <a:r>
              <a:rPr lang="en">
                <a:solidFill>
                  <a:srgbClr val="FFFFFF"/>
                </a:solidFill>
                <a:highlight>
                  <a:srgbClr val="1B1F23"/>
                </a:highlight>
                <a:latin typeface="Karla"/>
                <a:ea typeface="Karla"/>
                <a:cs typeface="Karla"/>
                <a:sym typeface="Karla"/>
              </a:rPr>
              <a:t>Neo4j</a:t>
            </a:r>
            <a:endParaRPr>
              <a:solidFill>
                <a:srgbClr val="FFFFFF"/>
              </a:solidFill>
              <a:highlight>
                <a:srgbClr val="1B1F23"/>
              </a:highlight>
              <a:latin typeface="Karla"/>
              <a:ea typeface="Karla"/>
              <a:cs typeface="Karla"/>
              <a:sym typeface="Karla"/>
            </a:endParaRPr>
          </a:p>
          <a:p>
            <a:pPr indent="-317500" lvl="0" marL="457200" rtl="0" algn="l">
              <a:spcBef>
                <a:spcPts val="0"/>
              </a:spcBef>
              <a:spcAft>
                <a:spcPts val="0"/>
              </a:spcAft>
              <a:buClr>
                <a:srgbClr val="FFFFFF"/>
              </a:buClr>
              <a:buSzPts val="1400"/>
              <a:buFont typeface="Karla"/>
              <a:buChar char="●"/>
            </a:pPr>
            <a:r>
              <a:rPr lang="en">
                <a:solidFill>
                  <a:srgbClr val="FFFFFF"/>
                </a:solidFill>
                <a:highlight>
                  <a:srgbClr val="1B1F23"/>
                </a:highlight>
                <a:latin typeface="Karla"/>
                <a:ea typeface="Karla"/>
                <a:cs typeface="Karla"/>
                <a:sym typeface="Karla"/>
              </a:rPr>
              <a:t>Oracle</a:t>
            </a:r>
            <a:endParaRPr>
              <a:solidFill>
                <a:srgbClr val="FFFFFF"/>
              </a:solidFill>
              <a:highlight>
                <a:srgbClr val="1B1F23"/>
              </a:highlight>
              <a:latin typeface="Karla"/>
              <a:ea typeface="Karla"/>
              <a:cs typeface="Karla"/>
              <a:sym typeface="Karla"/>
            </a:endParaRPr>
          </a:p>
          <a:p>
            <a:pPr indent="-317500" lvl="0" marL="457200" rtl="0" algn="l">
              <a:spcBef>
                <a:spcPts val="0"/>
              </a:spcBef>
              <a:spcAft>
                <a:spcPts val="0"/>
              </a:spcAft>
              <a:buClr>
                <a:srgbClr val="FFFFFF"/>
              </a:buClr>
              <a:buSzPts val="1400"/>
              <a:buFont typeface="Karla"/>
              <a:buChar char="●"/>
            </a:pPr>
            <a:r>
              <a:rPr lang="en">
                <a:solidFill>
                  <a:srgbClr val="FFFFFF"/>
                </a:solidFill>
                <a:highlight>
                  <a:srgbClr val="1B1F23"/>
                </a:highlight>
                <a:latin typeface="Karla"/>
                <a:ea typeface="Karla"/>
                <a:cs typeface="Karla"/>
                <a:sym typeface="Karla"/>
              </a:rPr>
              <a:t>PostgreSQL/PGVector</a:t>
            </a:r>
            <a:endParaRPr>
              <a:solidFill>
                <a:srgbClr val="FFFFFF"/>
              </a:solidFill>
              <a:highlight>
                <a:srgbClr val="1B1F23"/>
              </a:highlight>
              <a:latin typeface="Karla"/>
              <a:ea typeface="Karla"/>
              <a:cs typeface="Karla"/>
              <a:sym typeface="Karla"/>
            </a:endParaRPr>
          </a:p>
          <a:p>
            <a:pPr indent="-317500" lvl="0" marL="457200" rtl="0" algn="l">
              <a:spcBef>
                <a:spcPts val="0"/>
              </a:spcBef>
              <a:spcAft>
                <a:spcPts val="0"/>
              </a:spcAft>
              <a:buClr>
                <a:srgbClr val="FFFFFF"/>
              </a:buClr>
              <a:buSzPts val="1400"/>
              <a:buFont typeface="Karla"/>
              <a:buChar char="●"/>
            </a:pPr>
            <a:r>
              <a:rPr lang="en">
                <a:solidFill>
                  <a:srgbClr val="FFFFFF"/>
                </a:solidFill>
                <a:highlight>
                  <a:srgbClr val="1B1F23"/>
                </a:highlight>
                <a:latin typeface="Karla"/>
                <a:ea typeface="Karla"/>
                <a:cs typeface="Karla"/>
                <a:sym typeface="Karla"/>
              </a:rPr>
              <a:t>PineCone</a:t>
            </a:r>
            <a:endParaRPr>
              <a:solidFill>
                <a:srgbClr val="FFFFFF"/>
              </a:solidFill>
              <a:highlight>
                <a:srgbClr val="1B1F23"/>
              </a:highlight>
              <a:latin typeface="Karla"/>
              <a:ea typeface="Karla"/>
              <a:cs typeface="Karla"/>
              <a:sym typeface="Karla"/>
            </a:endParaRPr>
          </a:p>
          <a:p>
            <a:pPr indent="-317500" lvl="0" marL="457200" rtl="0" algn="l">
              <a:spcBef>
                <a:spcPts val="0"/>
              </a:spcBef>
              <a:spcAft>
                <a:spcPts val="0"/>
              </a:spcAft>
              <a:buClr>
                <a:srgbClr val="FFFFFF"/>
              </a:buClr>
              <a:buSzPts val="1400"/>
              <a:buFont typeface="Karla"/>
              <a:buChar char="●"/>
            </a:pPr>
            <a:r>
              <a:rPr lang="en">
                <a:solidFill>
                  <a:srgbClr val="FFFFFF"/>
                </a:solidFill>
                <a:highlight>
                  <a:srgbClr val="1B1F23"/>
                </a:highlight>
                <a:latin typeface="Karla"/>
                <a:ea typeface="Karla"/>
                <a:cs typeface="Karla"/>
                <a:sym typeface="Karla"/>
              </a:rPr>
              <a:t>Qdrant</a:t>
            </a:r>
            <a:endParaRPr>
              <a:solidFill>
                <a:srgbClr val="FFFFFF"/>
              </a:solidFill>
              <a:highlight>
                <a:srgbClr val="1B1F23"/>
              </a:highlight>
              <a:latin typeface="Karla"/>
              <a:ea typeface="Karla"/>
              <a:cs typeface="Karla"/>
              <a:sym typeface="Karla"/>
            </a:endParaRPr>
          </a:p>
          <a:p>
            <a:pPr indent="-317500" lvl="0" marL="457200" rtl="0" algn="l">
              <a:spcBef>
                <a:spcPts val="0"/>
              </a:spcBef>
              <a:spcAft>
                <a:spcPts val="0"/>
              </a:spcAft>
              <a:buClr>
                <a:srgbClr val="FFFFFF"/>
              </a:buClr>
              <a:buSzPts val="1400"/>
              <a:buFont typeface="Karla"/>
              <a:buChar char="●"/>
            </a:pPr>
            <a:r>
              <a:rPr lang="en">
                <a:solidFill>
                  <a:srgbClr val="FFFFFF"/>
                </a:solidFill>
                <a:highlight>
                  <a:srgbClr val="1B1F23"/>
                </a:highlight>
                <a:latin typeface="Karla"/>
                <a:ea typeface="Karla"/>
                <a:cs typeface="Karla"/>
                <a:sym typeface="Karla"/>
              </a:rPr>
              <a:t>Redis</a:t>
            </a:r>
            <a:endParaRPr>
              <a:solidFill>
                <a:srgbClr val="FFFFFF"/>
              </a:solidFill>
              <a:highlight>
                <a:srgbClr val="1B1F23"/>
              </a:highlight>
              <a:latin typeface="Karla"/>
              <a:ea typeface="Karla"/>
              <a:cs typeface="Karla"/>
              <a:sym typeface="Karla"/>
            </a:endParaRPr>
          </a:p>
          <a:p>
            <a:pPr indent="-317500" lvl="0" marL="457200" rtl="0" algn="l">
              <a:spcBef>
                <a:spcPts val="0"/>
              </a:spcBef>
              <a:spcAft>
                <a:spcPts val="0"/>
              </a:spcAft>
              <a:buClr>
                <a:srgbClr val="FFFFFF"/>
              </a:buClr>
              <a:buSzPts val="1400"/>
              <a:buFont typeface="Karla"/>
              <a:buChar char="●"/>
            </a:pPr>
            <a:r>
              <a:rPr lang="en">
                <a:solidFill>
                  <a:srgbClr val="FFFFFF"/>
                </a:solidFill>
                <a:highlight>
                  <a:srgbClr val="1B1F23"/>
                </a:highlight>
                <a:latin typeface="Karla"/>
                <a:ea typeface="Karla"/>
                <a:cs typeface="Karla"/>
                <a:sym typeface="Karla"/>
              </a:rPr>
              <a:t>Weaviate</a:t>
            </a:r>
            <a:endParaRPr>
              <a:solidFill>
                <a:schemeClr val="lt1"/>
              </a:solidFill>
              <a:latin typeface="Karla"/>
              <a:ea typeface="Karla"/>
              <a:cs typeface="Karla"/>
              <a:sym typeface="Karl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64"/>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64"/>
          <p:cNvSpPr txBox="1"/>
          <p:nvPr>
            <p:ph type="title"/>
          </p:nvPr>
        </p:nvSpPr>
        <p:spPr>
          <a:xfrm>
            <a:off x="721575" y="5407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Embedding Data</a:t>
            </a:r>
            <a:endParaRPr/>
          </a:p>
        </p:txBody>
      </p:sp>
      <p:sp>
        <p:nvSpPr>
          <p:cNvPr id="1066" name="Google Shape;1066;p64"/>
          <p:cNvSpPr txBox="1"/>
          <p:nvPr/>
        </p:nvSpPr>
        <p:spPr>
          <a:xfrm>
            <a:off x="531275" y="1445900"/>
            <a:ext cx="8114700" cy="4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Karla"/>
                <a:ea typeface="Karla"/>
                <a:cs typeface="Karla"/>
                <a:sym typeface="Karla"/>
              </a:rPr>
              <a:t>This project has an endpoint for embedding data in the AirbnbController class.</a:t>
            </a:r>
            <a:endParaRPr>
              <a:solidFill>
                <a:schemeClr val="lt1"/>
              </a:solidFill>
              <a:latin typeface="Karla"/>
              <a:ea typeface="Karla"/>
              <a:cs typeface="Karla"/>
              <a:sym typeface="Karla"/>
            </a:endParaRPr>
          </a:p>
        </p:txBody>
      </p:sp>
      <p:pic>
        <p:nvPicPr>
          <p:cNvPr id="1067" name="Google Shape;1067;p64"/>
          <p:cNvPicPr preferRelativeResize="0"/>
          <p:nvPr/>
        </p:nvPicPr>
        <p:blipFill>
          <a:blip r:embed="rId3">
            <a:alphaModFix/>
          </a:blip>
          <a:stretch>
            <a:fillRect/>
          </a:stretch>
        </p:blipFill>
        <p:spPr>
          <a:xfrm>
            <a:off x="1845700" y="2046075"/>
            <a:ext cx="5372100" cy="1581150"/>
          </a:xfrm>
          <a:prstGeom prst="rect">
            <a:avLst/>
          </a:prstGeom>
          <a:noFill/>
          <a:ln>
            <a:noFill/>
          </a:ln>
        </p:spPr>
      </p:pic>
      <p:sp>
        <p:nvSpPr>
          <p:cNvPr id="1068" name="Google Shape;1068;p64"/>
          <p:cNvSpPr txBox="1"/>
          <p:nvPr/>
        </p:nvSpPr>
        <p:spPr>
          <a:xfrm>
            <a:off x="770700" y="3840775"/>
            <a:ext cx="8114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Karla"/>
                <a:ea typeface="Karla"/>
                <a:cs typeface="Karla"/>
                <a:sym typeface="Karla"/>
              </a:rPr>
              <a:t>The ingestion service reads the 15,000 listings in a CSV file and creates embeddings in the </a:t>
            </a:r>
            <a:r>
              <a:rPr lang="en">
                <a:solidFill>
                  <a:schemeClr val="lt1"/>
                </a:solidFill>
                <a:latin typeface="Karla"/>
                <a:ea typeface="Karla"/>
                <a:cs typeface="Karla"/>
                <a:sym typeface="Karla"/>
              </a:rPr>
              <a:t>vector</a:t>
            </a:r>
            <a:r>
              <a:rPr lang="en">
                <a:solidFill>
                  <a:schemeClr val="lt1"/>
                </a:solidFill>
                <a:latin typeface="Karla"/>
                <a:ea typeface="Karla"/>
                <a:cs typeface="Karla"/>
                <a:sym typeface="Karla"/>
              </a:rPr>
              <a:t> store, as shown on the next slide.</a:t>
            </a:r>
            <a:endParaRPr>
              <a:solidFill>
                <a:schemeClr val="lt1"/>
              </a:solidFill>
              <a:latin typeface="Karla"/>
              <a:ea typeface="Karla"/>
              <a:cs typeface="Karla"/>
              <a:sym typeface="Karl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65"/>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65"/>
          <p:cNvSpPr txBox="1"/>
          <p:nvPr>
            <p:ph type="title"/>
          </p:nvPr>
        </p:nvSpPr>
        <p:spPr>
          <a:xfrm>
            <a:off x="721575" y="5407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Embedded Data</a:t>
            </a:r>
            <a:endParaRPr/>
          </a:p>
        </p:txBody>
      </p:sp>
      <p:pic>
        <p:nvPicPr>
          <p:cNvPr id="1075" name="Google Shape;1075;p65"/>
          <p:cNvPicPr preferRelativeResize="0"/>
          <p:nvPr/>
        </p:nvPicPr>
        <p:blipFill>
          <a:blip r:embed="rId3">
            <a:alphaModFix/>
          </a:blip>
          <a:stretch>
            <a:fillRect/>
          </a:stretch>
        </p:blipFill>
        <p:spPr>
          <a:xfrm>
            <a:off x="507938" y="1709575"/>
            <a:ext cx="8114574" cy="2036250"/>
          </a:xfrm>
          <a:prstGeom prst="rect">
            <a:avLst/>
          </a:prstGeom>
          <a:noFill/>
          <a:ln>
            <a:noFill/>
          </a:ln>
        </p:spPr>
      </p:pic>
      <p:sp>
        <p:nvSpPr>
          <p:cNvPr id="1076" name="Google Shape;1076;p65"/>
          <p:cNvSpPr txBox="1"/>
          <p:nvPr/>
        </p:nvSpPr>
        <p:spPr>
          <a:xfrm>
            <a:off x="531275" y="3993375"/>
            <a:ext cx="8114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Karla"/>
                <a:ea typeface="Karla"/>
                <a:cs typeface="Karla"/>
                <a:sym typeface="Karla"/>
              </a:rPr>
              <a:t>The content column is the string used to populate the embedding column.</a:t>
            </a:r>
            <a:endParaRPr>
              <a:solidFill>
                <a:schemeClr val="lt1"/>
              </a:solidFill>
              <a:latin typeface="Karla"/>
              <a:ea typeface="Karla"/>
              <a:cs typeface="Karla"/>
              <a:sym typeface="Karla"/>
            </a:endParaRPr>
          </a:p>
          <a:p>
            <a:pPr indent="0" lvl="0" marL="0" rtl="0" algn="l">
              <a:spcBef>
                <a:spcPts val="0"/>
              </a:spcBef>
              <a:spcAft>
                <a:spcPts val="0"/>
              </a:spcAft>
              <a:buNone/>
            </a:pPr>
            <a:r>
              <a:rPr lang="en">
                <a:solidFill>
                  <a:schemeClr val="lt1"/>
                </a:solidFill>
                <a:latin typeface="Karla"/>
                <a:ea typeface="Karla"/>
                <a:cs typeface="Karla"/>
                <a:sym typeface="Karla"/>
              </a:rPr>
              <a:t>The metadata is informational and has no bearing on the vector embedding or searching.</a:t>
            </a:r>
            <a:endParaRPr>
              <a:solidFill>
                <a:schemeClr val="lt1"/>
              </a:solidFill>
              <a:latin typeface="Karla"/>
              <a:ea typeface="Karla"/>
              <a:cs typeface="Karla"/>
              <a:sym typeface="Karl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30"/>
          <p:cNvSpPr txBox="1"/>
          <p:nvPr>
            <p:ph type="title"/>
          </p:nvPr>
        </p:nvSpPr>
        <p:spPr>
          <a:xfrm>
            <a:off x="0" y="540000"/>
            <a:ext cx="914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did we get here?</a:t>
            </a:r>
            <a:endParaRPr/>
          </a:p>
        </p:txBody>
      </p:sp>
      <p:sp>
        <p:nvSpPr>
          <p:cNvPr id="408" name="Google Shape;408;p30"/>
          <p:cNvSpPr txBox="1"/>
          <p:nvPr>
            <p:ph idx="4294967295" type="title"/>
          </p:nvPr>
        </p:nvSpPr>
        <p:spPr>
          <a:xfrm>
            <a:off x="351575" y="2802547"/>
            <a:ext cx="1881000" cy="7479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t>Personal Computers </a:t>
            </a:r>
            <a:endParaRPr sz="2000"/>
          </a:p>
        </p:txBody>
      </p:sp>
      <p:grpSp>
        <p:nvGrpSpPr>
          <p:cNvPr id="409" name="Google Shape;409;p30"/>
          <p:cNvGrpSpPr/>
          <p:nvPr/>
        </p:nvGrpSpPr>
        <p:grpSpPr>
          <a:xfrm rot="-5400000">
            <a:off x="8198457" y="-283979"/>
            <a:ext cx="288601" cy="1096693"/>
            <a:chOff x="1006700" y="2603975"/>
            <a:chExt cx="55450" cy="210700"/>
          </a:xfrm>
        </p:grpSpPr>
        <p:sp>
          <p:nvSpPr>
            <p:cNvPr id="410" name="Google Shape;410;p30"/>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0"/>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0"/>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0"/>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0"/>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0"/>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 name="Google Shape;416;p30"/>
          <p:cNvGrpSpPr/>
          <p:nvPr/>
        </p:nvGrpSpPr>
        <p:grpSpPr>
          <a:xfrm>
            <a:off x="238273" y="4313105"/>
            <a:ext cx="615731" cy="572656"/>
            <a:chOff x="827350" y="3629733"/>
            <a:chExt cx="1431600" cy="1332067"/>
          </a:xfrm>
        </p:grpSpPr>
        <p:sp>
          <p:nvSpPr>
            <p:cNvPr id="417" name="Google Shape;417;p30"/>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0"/>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0"/>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 name="Google Shape;420;p30"/>
          <p:cNvGrpSpPr/>
          <p:nvPr/>
        </p:nvGrpSpPr>
        <p:grpSpPr>
          <a:xfrm>
            <a:off x="476403" y="3919111"/>
            <a:ext cx="473287" cy="440115"/>
            <a:chOff x="827350" y="3629733"/>
            <a:chExt cx="1431600" cy="1332067"/>
          </a:xfrm>
        </p:grpSpPr>
        <p:sp>
          <p:nvSpPr>
            <p:cNvPr id="421" name="Google Shape;421;p30"/>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0"/>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0"/>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 name="Google Shape;424;p30"/>
          <p:cNvSpPr txBox="1"/>
          <p:nvPr>
            <p:ph idx="4294967295" type="subTitle"/>
          </p:nvPr>
        </p:nvSpPr>
        <p:spPr>
          <a:xfrm>
            <a:off x="612730" y="3508894"/>
            <a:ext cx="1358700" cy="527700"/>
          </a:xfrm>
          <a:prstGeom prst="rect">
            <a:avLst/>
          </a:prstGeom>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Affordable</a:t>
            </a:r>
            <a:r>
              <a:rPr lang="en"/>
              <a:t> Compute</a:t>
            </a:r>
            <a:endParaRPr>
              <a:solidFill>
                <a:schemeClr val="lt1"/>
              </a:solidFill>
            </a:endParaRPr>
          </a:p>
        </p:txBody>
      </p:sp>
      <p:cxnSp>
        <p:nvCxnSpPr>
          <p:cNvPr id="425" name="Google Shape;425;p30"/>
          <p:cNvCxnSpPr/>
          <p:nvPr/>
        </p:nvCxnSpPr>
        <p:spPr>
          <a:xfrm>
            <a:off x="238275" y="2293213"/>
            <a:ext cx="8693100" cy="5100"/>
          </a:xfrm>
          <a:prstGeom prst="straightConnector1">
            <a:avLst/>
          </a:prstGeom>
          <a:noFill/>
          <a:ln cap="flat" cmpd="sng" w="114300">
            <a:solidFill>
              <a:schemeClr val="lt1"/>
            </a:solidFill>
            <a:prstDash val="solid"/>
            <a:round/>
            <a:headEnd len="med" w="med" type="none"/>
            <a:tailEnd len="med" w="med" type="stealth"/>
          </a:ln>
        </p:spPr>
      </p:cxnSp>
      <p:sp>
        <p:nvSpPr>
          <p:cNvPr id="426" name="Google Shape;426;p30"/>
          <p:cNvSpPr txBox="1"/>
          <p:nvPr/>
        </p:nvSpPr>
        <p:spPr>
          <a:xfrm>
            <a:off x="75050" y="1526175"/>
            <a:ext cx="8301300" cy="63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lt1"/>
                </a:solidFill>
                <a:latin typeface="Karla"/>
                <a:ea typeface="Karla"/>
                <a:cs typeface="Karla"/>
                <a:sym typeface="Karla"/>
              </a:rPr>
              <a:t>1978         1995          2008        2020</a:t>
            </a:r>
            <a:endParaRPr sz="3600">
              <a:solidFill>
                <a:schemeClr val="lt1"/>
              </a:solidFill>
              <a:latin typeface="Karla"/>
              <a:ea typeface="Karla"/>
              <a:cs typeface="Karla"/>
              <a:sym typeface="Karla"/>
            </a:endParaRPr>
          </a:p>
        </p:txBody>
      </p:sp>
      <p:sp>
        <p:nvSpPr>
          <p:cNvPr id="427" name="Google Shape;427;p30"/>
          <p:cNvSpPr txBox="1"/>
          <p:nvPr>
            <p:ph idx="4294967295" type="title"/>
          </p:nvPr>
        </p:nvSpPr>
        <p:spPr>
          <a:xfrm>
            <a:off x="2280058" y="2802547"/>
            <a:ext cx="1881000" cy="7479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t>World Wide Web</a:t>
            </a:r>
            <a:endParaRPr sz="2000"/>
          </a:p>
        </p:txBody>
      </p:sp>
      <p:sp>
        <p:nvSpPr>
          <p:cNvPr id="428" name="Google Shape;428;p30"/>
          <p:cNvSpPr txBox="1"/>
          <p:nvPr>
            <p:ph idx="4294967295" type="title"/>
          </p:nvPr>
        </p:nvSpPr>
        <p:spPr>
          <a:xfrm>
            <a:off x="4208542" y="2802547"/>
            <a:ext cx="1881000" cy="7479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t>Mobile</a:t>
            </a:r>
            <a:r>
              <a:rPr lang="en" sz="2000"/>
              <a:t> Devices</a:t>
            </a:r>
            <a:endParaRPr sz="2000"/>
          </a:p>
        </p:txBody>
      </p:sp>
      <p:sp>
        <p:nvSpPr>
          <p:cNvPr id="429" name="Google Shape;429;p30"/>
          <p:cNvSpPr txBox="1"/>
          <p:nvPr>
            <p:ph idx="4294967295" type="title"/>
          </p:nvPr>
        </p:nvSpPr>
        <p:spPr>
          <a:xfrm>
            <a:off x="6030525" y="2802550"/>
            <a:ext cx="2093700" cy="7479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t>Generative AI with LLMs</a:t>
            </a:r>
            <a:endParaRPr sz="2000"/>
          </a:p>
        </p:txBody>
      </p:sp>
      <p:sp>
        <p:nvSpPr>
          <p:cNvPr id="430" name="Google Shape;430;p30"/>
          <p:cNvSpPr txBox="1"/>
          <p:nvPr>
            <p:ph idx="4294967295" type="subTitle"/>
          </p:nvPr>
        </p:nvSpPr>
        <p:spPr>
          <a:xfrm>
            <a:off x="2497292" y="3550444"/>
            <a:ext cx="1358700" cy="527700"/>
          </a:xfrm>
          <a:prstGeom prst="rect">
            <a:avLst/>
          </a:prstGeom>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Distribution of information</a:t>
            </a:r>
            <a:endParaRPr>
              <a:solidFill>
                <a:schemeClr val="lt1"/>
              </a:solidFill>
            </a:endParaRPr>
          </a:p>
        </p:txBody>
      </p:sp>
      <p:sp>
        <p:nvSpPr>
          <p:cNvPr id="431" name="Google Shape;431;p30"/>
          <p:cNvSpPr txBox="1"/>
          <p:nvPr>
            <p:ph idx="4294967295" type="subTitle"/>
          </p:nvPr>
        </p:nvSpPr>
        <p:spPr>
          <a:xfrm>
            <a:off x="4473442" y="3508894"/>
            <a:ext cx="1358700" cy="527700"/>
          </a:xfrm>
          <a:prstGeom prst="rect">
            <a:avLst/>
          </a:prstGeom>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Ubiquitous</a:t>
            </a:r>
            <a:r>
              <a:rPr lang="en"/>
              <a:t> access</a:t>
            </a:r>
            <a:endParaRPr>
              <a:solidFill>
                <a:schemeClr val="lt1"/>
              </a:solidFill>
            </a:endParaRPr>
          </a:p>
        </p:txBody>
      </p:sp>
      <p:sp>
        <p:nvSpPr>
          <p:cNvPr id="432" name="Google Shape;432;p30"/>
          <p:cNvSpPr txBox="1"/>
          <p:nvPr>
            <p:ph idx="4294967295" type="subTitle"/>
          </p:nvPr>
        </p:nvSpPr>
        <p:spPr>
          <a:xfrm>
            <a:off x="6030675" y="3508894"/>
            <a:ext cx="2093700" cy="527700"/>
          </a:xfrm>
          <a:prstGeom prst="rect">
            <a:avLst/>
          </a:prstGeom>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Access to generative artificial intelligence</a:t>
            </a:r>
            <a:endParaRPr>
              <a:solidFill>
                <a:schemeClr val="lt1"/>
              </a:solidFill>
            </a:endParaRPr>
          </a:p>
        </p:txBody>
      </p:sp>
      <p:cxnSp>
        <p:nvCxnSpPr>
          <p:cNvPr id="433" name="Google Shape;433;p30"/>
          <p:cNvCxnSpPr>
            <a:endCxn id="408" idx="0"/>
          </p:cNvCxnSpPr>
          <p:nvPr/>
        </p:nvCxnSpPr>
        <p:spPr>
          <a:xfrm>
            <a:off x="1292075" y="2349247"/>
            <a:ext cx="0" cy="453300"/>
          </a:xfrm>
          <a:prstGeom prst="straightConnector1">
            <a:avLst/>
          </a:prstGeom>
          <a:noFill/>
          <a:ln cap="flat" cmpd="sng" w="28575">
            <a:solidFill>
              <a:schemeClr val="lt1"/>
            </a:solidFill>
            <a:prstDash val="solid"/>
            <a:round/>
            <a:headEnd len="med" w="med" type="none"/>
            <a:tailEnd len="med" w="med" type="none"/>
          </a:ln>
        </p:spPr>
      </p:cxnSp>
      <p:cxnSp>
        <p:nvCxnSpPr>
          <p:cNvPr id="434" name="Google Shape;434;p30"/>
          <p:cNvCxnSpPr/>
          <p:nvPr/>
        </p:nvCxnSpPr>
        <p:spPr>
          <a:xfrm>
            <a:off x="3053975" y="2355525"/>
            <a:ext cx="0" cy="453300"/>
          </a:xfrm>
          <a:prstGeom prst="straightConnector1">
            <a:avLst/>
          </a:prstGeom>
          <a:noFill/>
          <a:ln cap="flat" cmpd="sng" w="28575">
            <a:solidFill>
              <a:schemeClr val="lt1"/>
            </a:solidFill>
            <a:prstDash val="solid"/>
            <a:round/>
            <a:headEnd len="med" w="med" type="none"/>
            <a:tailEnd len="med" w="med" type="none"/>
          </a:ln>
        </p:spPr>
      </p:cxnSp>
      <p:cxnSp>
        <p:nvCxnSpPr>
          <p:cNvPr id="435" name="Google Shape;435;p30"/>
          <p:cNvCxnSpPr/>
          <p:nvPr/>
        </p:nvCxnSpPr>
        <p:spPr>
          <a:xfrm>
            <a:off x="5142425" y="2355525"/>
            <a:ext cx="0" cy="453300"/>
          </a:xfrm>
          <a:prstGeom prst="straightConnector1">
            <a:avLst/>
          </a:prstGeom>
          <a:noFill/>
          <a:ln cap="flat" cmpd="sng" w="28575">
            <a:solidFill>
              <a:schemeClr val="lt1"/>
            </a:solidFill>
            <a:prstDash val="solid"/>
            <a:round/>
            <a:headEnd len="med" w="med" type="none"/>
            <a:tailEnd len="med" w="med" type="none"/>
          </a:ln>
        </p:spPr>
      </p:cxnSp>
      <p:cxnSp>
        <p:nvCxnSpPr>
          <p:cNvPr id="436" name="Google Shape;436;p30"/>
          <p:cNvCxnSpPr/>
          <p:nvPr/>
        </p:nvCxnSpPr>
        <p:spPr>
          <a:xfrm>
            <a:off x="7077525" y="2335225"/>
            <a:ext cx="0" cy="453300"/>
          </a:xfrm>
          <a:prstGeom prst="straightConnector1">
            <a:avLst/>
          </a:prstGeom>
          <a:noFill/>
          <a:ln cap="flat" cmpd="sng" w="28575">
            <a:solidFill>
              <a:schemeClr val="lt1"/>
            </a:solidFill>
            <a:prstDash val="solid"/>
            <a:round/>
            <a:headEnd len="med" w="med" type="none"/>
            <a:tailEnd len="med" w="med" type="none"/>
          </a:ln>
        </p:spPr>
      </p:cxnSp>
      <p:sp>
        <p:nvSpPr>
          <p:cNvPr id="437" name="Google Shape;437;p30"/>
          <p:cNvSpPr txBox="1"/>
          <p:nvPr/>
        </p:nvSpPr>
        <p:spPr>
          <a:xfrm>
            <a:off x="949700" y="4187350"/>
            <a:ext cx="7568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Karla"/>
                <a:ea typeface="Karla"/>
                <a:cs typeface="Karla"/>
                <a:sym typeface="Karla"/>
              </a:rPr>
              <a:t>See "</a:t>
            </a:r>
            <a:r>
              <a:rPr lang="en" u="sng">
                <a:solidFill>
                  <a:schemeClr val="hlink"/>
                </a:solidFill>
                <a:latin typeface="Karla"/>
                <a:ea typeface="Karla"/>
                <a:cs typeface="Karla"/>
                <a:sym typeface="Karla"/>
                <a:hlinkClick r:id="rId3"/>
              </a:rPr>
              <a:t>The Turing Lectures: The future of generative AI</a:t>
            </a:r>
            <a:r>
              <a:rPr lang="en">
                <a:solidFill>
                  <a:schemeClr val="lt1"/>
                </a:solidFill>
                <a:latin typeface="Karla"/>
                <a:ea typeface="Karla"/>
                <a:cs typeface="Karla"/>
                <a:sym typeface="Karla"/>
              </a:rPr>
              <a:t>" to learn about the past, present, and future of AI:  https://youtu.be/2kSl0xkq2lM?si=21JsY1OhOhsOICDO</a:t>
            </a:r>
            <a:endParaRPr>
              <a:solidFill>
                <a:schemeClr val="lt1"/>
              </a:solidFill>
              <a:latin typeface="Karla"/>
              <a:ea typeface="Karla"/>
              <a:cs typeface="Karla"/>
              <a:sym typeface="Karl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66"/>
          <p:cNvSpPr/>
          <p:nvPr/>
        </p:nvSpPr>
        <p:spPr>
          <a:xfrm>
            <a:off x="1339813" y="1228150"/>
            <a:ext cx="2911500" cy="24768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66"/>
          <p:cNvSpPr txBox="1"/>
          <p:nvPr>
            <p:ph type="title"/>
          </p:nvPr>
        </p:nvSpPr>
        <p:spPr>
          <a:xfrm>
            <a:off x="4491888" y="1682463"/>
            <a:ext cx="3312300" cy="111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Ollama</a:t>
            </a:r>
            <a:endParaRPr/>
          </a:p>
        </p:txBody>
      </p:sp>
      <p:sp>
        <p:nvSpPr>
          <p:cNvPr id="1083" name="Google Shape;1083;p66"/>
          <p:cNvSpPr txBox="1"/>
          <p:nvPr>
            <p:ph idx="1" type="subTitle"/>
          </p:nvPr>
        </p:nvSpPr>
        <p:spPr>
          <a:xfrm>
            <a:off x="4491888" y="2851113"/>
            <a:ext cx="3312300" cy="60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Ollama makes it easy to run AI locally.</a:t>
            </a:r>
            <a:endParaRPr/>
          </a:p>
        </p:txBody>
      </p:sp>
      <p:sp>
        <p:nvSpPr>
          <p:cNvPr id="1084" name="Google Shape;1084;p66"/>
          <p:cNvSpPr txBox="1"/>
          <p:nvPr>
            <p:ph idx="2" type="title"/>
          </p:nvPr>
        </p:nvSpPr>
        <p:spPr>
          <a:xfrm>
            <a:off x="1492899" y="1872250"/>
            <a:ext cx="2633400" cy="118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grpSp>
        <p:nvGrpSpPr>
          <p:cNvPr id="1085" name="Google Shape;1085;p66"/>
          <p:cNvGrpSpPr/>
          <p:nvPr/>
        </p:nvGrpSpPr>
        <p:grpSpPr>
          <a:xfrm rot="10800000">
            <a:off x="8057882" y="382596"/>
            <a:ext cx="288601" cy="1096693"/>
            <a:chOff x="1006700" y="2603975"/>
            <a:chExt cx="55450" cy="210700"/>
          </a:xfrm>
        </p:grpSpPr>
        <p:sp>
          <p:nvSpPr>
            <p:cNvPr id="1086" name="Google Shape;1086;p66"/>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66"/>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66"/>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66"/>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6"/>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6"/>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2" name="Google Shape;1092;p66"/>
          <p:cNvGrpSpPr/>
          <p:nvPr/>
        </p:nvGrpSpPr>
        <p:grpSpPr>
          <a:xfrm>
            <a:off x="558602" y="508321"/>
            <a:ext cx="781224" cy="726909"/>
            <a:chOff x="827350" y="3629733"/>
            <a:chExt cx="1431600" cy="1332067"/>
          </a:xfrm>
        </p:grpSpPr>
        <p:sp>
          <p:nvSpPr>
            <p:cNvPr id="1093" name="Google Shape;1093;p6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6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 name="Google Shape;1096;p66"/>
          <p:cNvGrpSpPr/>
          <p:nvPr/>
        </p:nvGrpSpPr>
        <p:grpSpPr>
          <a:xfrm>
            <a:off x="1387564" y="321673"/>
            <a:ext cx="356325" cy="331552"/>
            <a:chOff x="827350" y="3629733"/>
            <a:chExt cx="1431600" cy="1332067"/>
          </a:xfrm>
        </p:grpSpPr>
        <p:sp>
          <p:nvSpPr>
            <p:cNvPr id="1097" name="Google Shape;1097;p6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6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 name="Google Shape;1100;p66"/>
          <p:cNvGrpSpPr/>
          <p:nvPr/>
        </p:nvGrpSpPr>
        <p:grpSpPr>
          <a:xfrm>
            <a:off x="7535601" y="3848738"/>
            <a:ext cx="895180" cy="832942"/>
            <a:chOff x="827350" y="3629733"/>
            <a:chExt cx="1431600" cy="1332067"/>
          </a:xfrm>
        </p:grpSpPr>
        <p:sp>
          <p:nvSpPr>
            <p:cNvPr id="1101" name="Google Shape;1101;p6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6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6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 name="Google Shape;1104;p66"/>
          <p:cNvGrpSpPr/>
          <p:nvPr/>
        </p:nvGrpSpPr>
        <p:grpSpPr>
          <a:xfrm>
            <a:off x="7902683" y="2980240"/>
            <a:ext cx="598982" cy="557337"/>
            <a:chOff x="827350" y="3629733"/>
            <a:chExt cx="1431600" cy="1332067"/>
          </a:xfrm>
        </p:grpSpPr>
        <p:sp>
          <p:nvSpPr>
            <p:cNvPr id="1105" name="Google Shape;1105;p6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6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8" name="Google Shape;1108;p66"/>
          <p:cNvGrpSpPr/>
          <p:nvPr/>
        </p:nvGrpSpPr>
        <p:grpSpPr>
          <a:xfrm>
            <a:off x="6634531" y="4239131"/>
            <a:ext cx="464268" cy="431989"/>
            <a:chOff x="827350" y="3629733"/>
            <a:chExt cx="1431600" cy="1332067"/>
          </a:xfrm>
        </p:grpSpPr>
        <p:sp>
          <p:nvSpPr>
            <p:cNvPr id="1109" name="Google Shape;1109;p6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6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6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 name="Google Shape;1112;p66"/>
          <p:cNvGrpSpPr/>
          <p:nvPr/>
        </p:nvGrpSpPr>
        <p:grpSpPr>
          <a:xfrm rot="5400000">
            <a:off x="962657" y="3906771"/>
            <a:ext cx="288601" cy="1096693"/>
            <a:chOff x="1006700" y="2603975"/>
            <a:chExt cx="55450" cy="210700"/>
          </a:xfrm>
        </p:grpSpPr>
        <p:sp>
          <p:nvSpPr>
            <p:cNvPr id="1113" name="Google Shape;1113;p66"/>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66"/>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6"/>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66"/>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66"/>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66"/>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grpSp>
        <p:nvGrpSpPr>
          <p:cNvPr id="1123" name="Google Shape;1123;p67"/>
          <p:cNvGrpSpPr/>
          <p:nvPr/>
        </p:nvGrpSpPr>
        <p:grpSpPr>
          <a:xfrm>
            <a:off x="7351974" y="351277"/>
            <a:ext cx="1178637" cy="1096691"/>
            <a:chOff x="827350" y="3629733"/>
            <a:chExt cx="1431600" cy="1332067"/>
          </a:xfrm>
        </p:grpSpPr>
        <p:sp>
          <p:nvSpPr>
            <p:cNvPr id="1124" name="Google Shape;1124;p67"/>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67"/>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67"/>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7" name="Google Shape;1127;p67"/>
          <p:cNvGrpSpPr/>
          <p:nvPr/>
        </p:nvGrpSpPr>
        <p:grpSpPr>
          <a:xfrm>
            <a:off x="6886468" y="329561"/>
            <a:ext cx="451240" cy="419868"/>
            <a:chOff x="827350" y="3629733"/>
            <a:chExt cx="1431600" cy="1332067"/>
          </a:xfrm>
        </p:grpSpPr>
        <p:sp>
          <p:nvSpPr>
            <p:cNvPr id="1128" name="Google Shape;1128;p67"/>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67"/>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67"/>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1" name="Google Shape;1131;p67"/>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2" name="Google Shape;1132;p67"/>
          <p:cNvGrpSpPr/>
          <p:nvPr/>
        </p:nvGrpSpPr>
        <p:grpSpPr>
          <a:xfrm>
            <a:off x="424632" y="3695521"/>
            <a:ext cx="288601" cy="1096693"/>
            <a:chOff x="1006700" y="2603975"/>
            <a:chExt cx="55450" cy="210700"/>
          </a:xfrm>
        </p:grpSpPr>
        <p:sp>
          <p:nvSpPr>
            <p:cNvPr id="1133" name="Google Shape;1133;p67"/>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67"/>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67"/>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67"/>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67"/>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67"/>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9" name="Google Shape;1139;p67"/>
          <p:cNvGrpSpPr/>
          <p:nvPr/>
        </p:nvGrpSpPr>
        <p:grpSpPr>
          <a:xfrm>
            <a:off x="7916327" y="1616596"/>
            <a:ext cx="781224" cy="726909"/>
            <a:chOff x="827350" y="3629733"/>
            <a:chExt cx="1431600" cy="1332067"/>
          </a:xfrm>
        </p:grpSpPr>
        <p:sp>
          <p:nvSpPr>
            <p:cNvPr id="1140" name="Google Shape;1140;p67"/>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67"/>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67"/>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3" name="Google Shape;1143;p67"/>
          <p:cNvSpPr txBox="1"/>
          <p:nvPr>
            <p:ph type="title"/>
          </p:nvPr>
        </p:nvSpPr>
        <p:spPr>
          <a:xfrm>
            <a:off x="713225" y="613275"/>
            <a:ext cx="7704000" cy="48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Use Ollama to Run LLMs Locally</a:t>
            </a:r>
            <a:endParaRPr>
              <a:solidFill>
                <a:schemeClr val="lt1"/>
              </a:solidFill>
            </a:endParaRPr>
          </a:p>
        </p:txBody>
      </p:sp>
      <p:pic>
        <p:nvPicPr>
          <p:cNvPr id="1144" name="Google Shape;1144;p67"/>
          <p:cNvPicPr preferRelativeResize="0"/>
          <p:nvPr/>
        </p:nvPicPr>
        <p:blipFill>
          <a:blip r:embed="rId3">
            <a:alphaModFix/>
          </a:blip>
          <a:stretch>
            <a:fillRect/>
          </a:stretch>
        </p:blipFill>
        <p:spPr>
          <a:xfrm>
            <a:off x="6136725" y="1996738"/>
            <a:ext cx="1811775" cy="1811775"/>
          </a:xfrm>
          <a:prstGeom prst="rect">
            <a:avLst/>
          </a:prstGeom>
          <a:noFill/>
          <a:ln>
            <a:noFill/>
          </a:ln>
        </p:spPr>
      </p:pic>
      <p:sp>
        <p:nvSpPr>
          <p:cNvPr id="1145" name="Google Shape;1145;p67"/>
          <p:cNvSpPr txBox="1"/>
          <p:nvPr>
            <p:ph idx="4294967295" type="body"/>
          </p:nvPr>
        </p:nvSpPr>
        <p:spPr>
          <a:xfrm>
            <a:off x="964250" y="1609775"/>
            <a:ext cx="5242500" cy="2585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Nunito"/>
              <a:buChar char="●"/>
            </a:pPr>
            <a:r>
              <a:rPr lang="en"/>
              <a:t>Ollama is an open source platform that runs LLMs (Large Language Models) on your machine.</a:t>
            </a:r>
            <a:endParaRPr/>
          </a:p>
          <a:p>
            <a:pPr indent="-317500" lvl="0" marL="457200" rtl="0" algn="l">
              <a:spcBef>
                <a:spcPts val="1200"/>
              </a:spcBef>
              <a:spcAft>
                <a:spcPts val="0"/>
              </a:spcAft>
              <a:buSzPts val="1400"/>
              <a:buChar char="●"/>
            </a:pPr>
            <a:r>
              <a:rPr lang="en"/>
              <a:t>Supports Windows, MacOS, and Linux</a:t>
            </a:r>
            <a:endParaRPr/>
          </a:p>
          <a:p>
            <a:pPr indent="-317500" lvl="0" marL="457200" rtl="0" algn="l">
              <a:spcBef>
                <a:spcPts val="1200"/>
              </a:spcBef>
              <a:spcAft>
                <a:spcPts val="0"/>
              </a:spcAft>
              <a:buSzPts val="1400"/>
              <a:buChar char="●"/>
            </a:pPr>
            <a:r>
              <a:rPr lang="en"/>
              <a:t>Docker image: </a:t>
            </a:r>
            <a:r>
              <a:rPr lang="en" u="sng">
                <a:solidFill>
                  <a:schemeClr val="hlink"/>
                </a:solidFill>
                <a:hlinkClick r:id="rId4"/>
              </a:rPr>
              <a:t>https://hub.docker.com/r/ollama/ollama</a:t>
            </a:r>
            <a:endParaRPr/>
          </a:p>
          <a:p>
            <a:pPr indent="-317500" lvl="0" marL="457200" rtl="0" algn="l">
              <a:spcBef>
                <a:spcPts val="1200"/>
              </a:spcBef>
              <a:spcAft>
                <a:spcPts val="0"/>
              </a:spcAft>
              <a:buSzPts val="1400"/>
              <a:buChar char="●"/>
            </a:pPr>
            <a:r>
              <a:rPr lang="en"/>
              <a:t>Supports Llama 3, Phi 3, Mistral, Gemma 2, …</a:t>
            </a:r>
            <a:endParaRPr/>
          </a:p>
          <a:p>
            <a:pPr indent="-317500" lvl="0" marL="457200" rtl="0" algn="l">
              <a:spcBef>
                <a:spcPts val="1200"/>
              </a:spcBef>
              <a:spcAft>
                <a:spcPts val="0"/>
              </a:spcAft>
              <a:buSzPts val="1400"/>
              <a:buChar char="●"/>
            </a:pPr>
            <a:r>
              <a:rPr lang="en"/>
              <a:t>Visit </a:t>
            </a:r>
            <a:r>
              <a:rPr lang="en" sz="1100" u="sng">
                <a:solidFill>
                  <a:schemeClr val="hlink"/>
                </a:solidFill>
                <a:latin typeface="Arial"/>
                <a:ea typeface="Arial"/>
                <a:cs typeface="Arial"/>
                <a:sym typeface="Arial"/>
                <a:hlinkClick r:id="rId5"/>
              </a:rPr>
              <a:t>https://ollama.com/</a:t>
            </a:r>
            <a:r>
              <a:rPr lang="en"/>
              <a:t> to learn more</a:t>
            </a:r>
            <a:endParaRPr/>
          </a:p>
          <a:p>
            <a:pPr indent="0" lvl="0" marL="0" rtl="0" algn="ctr">
              <a:spcBef>
                <a:spcPts val="1200"/>
              </a:spcBef>
              <a:spcAft>
                <a:spcPts val="1200"/>
              </a:spcAft>
              <a:buNone/>
            </a:pPr>
            <a:r>
              <a:t/>
            </a:r>
            <a:endParaRPr/>
          </a:p>
        </p:txBody>
      </p:sp>
      <p:sp>
        <p:nvSpPr>
          <p:cNvPr id="1146" name="Google Shape;1146;p67"/>
          <p:cNvSpPr txBox="1"/>
          <p:nvPr/>
        </p:nvSpPr>
        <p:spPr>
          <a:xfrm>
            <a:off x="713225" y="1219800"/>
            <a:ext cx="7704000" cy="19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Karla"/>
                <a:ea typeface="Karla"/>
                <a:cs typeface="Karla"/>
                <a:sym typeface="Karla"/>
              </a:rPr>
              <a:t>Ollama is to LLMs what VirtualBox is to VMs or Docker is to containers</a:t>
            </a:r>
            <a:endParaRPr>
              <a:solidFill>
                <a:schemeClr val="lt1"/>
              </a:solidFill>
              <a:latin typeface="Karla"/>
              <a:ea typeface="Karla"/>
              <a:cs typeface="Karla"/>
              <a:sym typeface="Karla"/>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grpSp>
        <p:nvGrpSpPr>
          <p:cNvPr id="1151" name="Google Shape;1151;p68"/>
          <p:cNvGrpSpPr/>
          <p:nvPr/>
        </p:nvGrpSpPr>
        <p:grpSpPr>
          <a:xfrm>
            <a:off x="424632" y="3695521"/>
            <a:ext cx="288601" cy="1096693"/>
            <a:chOff x="1006700" y="2603975"/>
            <a:chExt cx="55450" cy="210700"/>
          </a:xfrm>
        </p:grpSpPr>
        <p:sp>
          <p:nvSpPr>
            <p:cNvPr id="1152" name="Google Shape;1152;p68"/>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68"/>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68"/>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8"/>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68"/>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68"/>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8" name="Google Shape;1158;p68"/>
          <p:cNvGrpSpPr/>
          <p:nvPr/>
        </p:nvGrpSpPr>
        <p:grpSpPr>
          <a:xfrm>
            <a:off x="7351974" y="351277"/>
            <a:ext cx="1178637" cy="1096691"/>
            <a:chOff x="827350" y="3629733"/>
            <a:chExt cx="1431600" cy="1332067"/>
          </a:xfrm>
        </p:grpSpPr>
        <p:sp>
          <p:nvSpPr>
            <p:cNvPr id="1159" name="Google Shape;1159;p68"/>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8"/>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68"/>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2" name="Google Shape;1162;p68"/>
          <p:cNvGrpSpPr/>
          <p:nvPr/>
        </p:nvGrpSpPr>
        <p:grpSpPr>
          <a:xfrm>
            <a:off x="7916327" y="1616596"/>
            <a:ext cx="781224" cy="726909"/>
            <a:chOff x="827350" y="3629733"/>
            <a:chExt cx="1431600" cy="1332067"/>
          </a:xfrm>
        </p:grpSpPr>
        <p:sp>
          <p:nvSpPr>
            <p:cNvPr id="1163" name="Google Shape;1163;p68"/>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68"/>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8"/>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6" name="Google Shape;1166;p68"/>
          <p:cNvGrpSpPr/>
          <p:nvPr/>
        </p:nvGrpSpPr>
        <p:grpSpPr>
          <a:xfrm>
            <a:off x="6886468" y="329561"/>
            <a:ext cx="451240" cy="419868"/>
            <a:chOff x="827350" y="3629733"/>
            <a:chExt cx="1431600" cy="1332067"/>
          </a:xfrm>
        </p:grpSpPr>
        <p:sp>
          <p:nvSpPr>
            <p:cNvPr id="1167" name="Google Shape;1167;p68"/>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68"/>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68"/>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0" name="Google Shape;1170;p68"/>
          <p:cNvSpPr txBox="1"/>
          <p:nvPr>
            <p:ph type="title"/>
          </p:nvPr>
        </p:nvSpPr>
        <p:spPr>
          <a:xfrm>
            <a:off x="306050" y="539313"/>
            <a:ext cx="7705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chemeClr val="lt1"/>
                </a:solidFill>
              </a:rPr>
              <a:t>Running the Ollama Docker Image</a:t>
            </a:r>
            <a:endParaRPr sz="2800">
              <a:solidFill>
                <a:schemeClr val="lt1"/>
              </a:solidFill>
            </a:endParaRPr>
          </a:p>
        </p:txBody>
      </p:sp>
      <p:sp>
        <p:nvSpPr>
          <p:cNvPr id="1171" name="Google Shape;1171;p68"/>
          <p:cNvSpPr txBox="1"/>
          <p:nvPr>
            <p:ph idx="4294967295" type="body"/>
          </p:nvPr>
        </p:nvSpPr>
        <p:spPr>
          <a:xfrm>
            <a:off x="1665675" y="1360900"/>
            <a:ext cx="4520400" cy="1359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Nunito"/>
              <a:buChar char="●"/>
            </a:pPr>
            <a:r>
              <a:rPr lang="en"/>
              <a:t>https://hub.docker.com/ollama/ollama</a:t>
            </a:r>
            <a:endParaRPr/>
          </a:p>
          <a:p>
            <a:pPr indent="-317500" lvl="0" marL="457200" rtl="0" algn="l">
              <a:spcBef>
                <a:spcPts val="1200"/>
              </a:spcBef>
              <a:spcAft>
                <a:spcPts val="0"/>
              </a:spcAft>
              <a:buSzPts val="1400"/>
              <a:buChar char="●"/>
            </a:pPr>
            <a:r>
              <a:rPr lang="en"/>
              <a:t>Ollama runs without a GPU, but very slowly</a:t>
            </a:r>
            <a:endParaRPr/>
          </a:p>
          <a:p>
            <a:pPr indent="-317500" lvl="0" marL="457200" rtl="0" algn="l">
              <a:spcBef>
                <a:spcPts val="1200"/>
              </a:spcBef>
              <a:spcAft>
                <a:spcPts val="0"/>
              </a:spcAft>
              <a:buSzPts val="1400"/>
              <a:buChar char="●"/>
            </a:pPr>
            <a:r>
              <a:rPr lang="en"/>
              <a:t>If you use a laptop, consider hosting Ollama on another computer that has a suitable GPU</a:t>
            </a:r>
            <a:endParaRPr/>
          </a:p>
          <a:p>
            <a:pPr indent="0" lvl="0" marL="0" rtl="0" algn="l">
              <a:spcBef>
                <a:spcPts val="1200"/>
              </a:spcBef>
              <a:spcAft>
                <a:spcPts val="0"/>
              </a:spcAft>
              <a:buNone/>
            </a:pPr>
            <a:r>
              <a:t/>
            </a:r>
            <a:endParaRPr/>
          </a:p>
          <a:p>
            <a:pPr indent="0" lvl="0" marL="0" rtl="0" algn="ctr">
              <a:spcBef>
                <a:spcPts val="1200"/>
              </a:spcBef>
              <a:spcAft>
                <a:spcPts val="1200"/>
              </a:spcAft>
              <a:buNone/>
            </a:pPr>
            <a:r>
              <a:t/>
            </a:r>
            <a:endParaRPr/>
          </a:p>
        </p:txBody>
      </p:sp>
      <p:sp>
        <p:nvSpPr>
          <p:cNvPr id="1172" name="Google Shape;1172;p68"/>
          <p:cNvSpPr/>
          <p:nvPr/>
        </p:nvSpPr>
        <p:spPr>
          <a:xfrm>
            <a:off x="1450900" y="2981775"/>
            <a:ext cx="6063600" cy="12876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68"/>
          <p:cNvSpPr txBox="1"/>
          <p:nvPr>
            <p:ph idx="1" type="subTitle"/>
          </p:nvPr>
        </p:nvSpPr>
        <p:spPr>
          <a:xfrm>
            <a:off x="1503425" y="3096675"/>
            <a:ext cx="5898600" cy="128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urier New"/>
                <a:ea typeface="Courier New"/>
                <a:cs typeface="Courier New"/>
                <a:sym typeface="Courier New"/>
              </a:rPr>
              <a:t>docker run -d -v ollama:/root/ollama </a:t>
            </a:r>
            <a:r>
              <a:rPr lang="en" sz="1800">
                <a:latin typeface="Courier New"/>
                <a:ea typeface="Courier New"/>
                <a:cs typeface="Courier New"/>
                <a:sym typeface="Courier New"/>
              </a:rPr>
              <a:t>\</a:t>
            </a:r>
            <a:endParaRPr sz="1800">
              <a:latin typeface="Courier New"/>
              <a:ea typeface="Courier New"/>
              <a:cs typeface="Courier New"/>
              <a:sym typeface="Courier New"/>
            </a:endParaRPr>
          </a:p>
          <a:p>
            <a:pPr indent="0" lvl="0" marL="0" rtl="0" algn="l">
              <a:spcBef>
                <a:spcPts val="0"/>
              </a:spcBef>
              <a:spcAft>
                <a:spcPts val="0"/>
              </a:spcAft>
              <a:buNone/>
            </a:pPr>
            <a:r>
              <a:rPr lang="en" sz="1800">
                <a:latin typeface="Courier New"/>
                <a:ea typeface="Courier New"/>
                <a:cs typeface="Courier New"/>
                <a:sym typeface="Courier New"/>
              </a:rPr>
              <a:t>     -p 11434:11434 -–name ollama </a:t>
            </a:r>
            <a:r>
              <a:rPr lang="en" sz="1800">
                <a:latin typeface="Courier New"/>
                <a:ea typeface="Courier New"/>
                <a:cs typeface="Courier New"/>
                <a:sym typeface="Courier New"/>
              </a:rPr>
              <a:t>\</a:t>
            </a:r>
            <a:endParaRPr sz="1800">
              <a:latin typeface="Courier New"/>
              <a:ea typeface="Courier New"/>
              <a:cs typeface="Courier New"/>
              <a:sym typeface="Courier New"/>
            </a:endParaRPr>
          </a:p>
          <a:p>
            <a:pPr indent="0" lvl="0" marL="0" rtl="0" algn="l">
              <a:spcBef>
                <a:spcPts val="0"/>
              </a:spcBef>
              <a:spcAft>
                <a:spcPts val="0"/>
              </a:spcAft>
              <a:buNone/>
            </a:pPr>
            <a:r>
              <a:rPr lang="en" sz="1800">
                <a:latin typeface="Courier New"/>
                <a:ea typeface="Courier New"/>
                <a:cs typeface="Courier New"/>
                <a:sym typeface="Courier New"/>
              </a:rPr>
              <a:t>     ollama/ollama</a:t>
            </a:r>
            <a:endParaRPr sz="1800">
              <a:latin typeface="Courier New"/>
              <a:ea typeface="Courier New"/>
              <a:cs typeface="Courier New"/>
              <a:sym typeface="Courier New"/>
            </a:endParaRPr>
          </a:p>
          <a:p>
            <a:pPr indent="0" lvl="0" marL="0" rtl="0" algn="l">
              <a:spcBef>
                <a:spcPts val="0"/>
              </a:spcBef>
              <a:spcAft>
                <a:spcPts val="0"/>
              </a:spcAft>
              <a:buNone/>
            </a:pPr>
            <a:r>
              <a:t/>
            </a:r>
            <a:endParaRPr sz="1800">
              <a:latin typeface="Courier New"/>
              <a:ea typeface="Courier New"/>
              <a:cs typeface="Courier New"/>
              <a:sym typeface="Courier New"/>
            </a:endParaRPr>
          </a:p>
          <a:p>
            <a:pPr indent="0" lvl="0" marL="0" rtl="0" algn="l">
              <a:spcBef>
                <a:spcPts val="0"/>
              </a:spcBef>
              <a:spcAft>
                <a:spcPts val="0"/>
              </a:spcAft>
              <a:buNone/>
            </a:pPr>
            <a:r>
              <a:t/>
            </a:r>
            <a:endParaRPr sz="1800">
              <a:latin typeface="Courier New"/>
              <a:ea typeface="Courier New"/>
              <a:cs typeface="Courier New"/>
              <a:sym typeface="Courier New"/>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grpSp>
        <p:nvGrpSpPr>
          <p:cNvPr id="1178" name="Google Shape;1178;p69"/>
          <p:cNvGrpSpPr/>
          <p:nvPr/>
        </p:nvGrpSpPr>
        <p:grpSpPr>
          <a:xfrm>
            <a:off x="424632" y="3695521"/>
            <a:ext cx="288601" cy="1096693"/>
            <a:chOff x="1006700" y="2603975"/>
            <a:chExt cx="55450" cy="210700"/>
          </a:xfrm>
        </p:grpSpPr>
        <p:sp>
          <p:nvSpPr>
            <p:cNvPr id="1179" name="Google Shape;1179;p69"/>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69"/>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69"/>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69"/>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69"/>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69"/>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5" name="Google Shape;1185;p69"/>
          <p:cNvGrpSpPr/>
          <p:nvPr/>
        </p:nvGrpSpPr>
        <p:grpSpPr>
          <a:xfrm>
            <a:off x="7351974" y="351277"/>
            <a:ext cx="1178637" cy="1096691"/>
            <a:chOff x="827350" y="3629733"/>
            <a:chExt cx="1431600" cy="1332067"/>
          </a:xfrm>
        </p:grpSpPr>
        <p:sp>
          <p:nvSpPr>
            <p:cNvPr id="1186" name="Google Shape;1186;p69"/>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69"/>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69"/>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9" name="Google Shape;1189;p69"/>
          <p:cNvGrpSpPr/>
          <p:nvPr/>
        </p:nvGrpSpPr>
        <p:grpSpPr>
          <a:xfrm>
            <a:off x="7916327" y="1616596"/>
            <a:ext cx="781224" cy="726909"/>
            <a:chOff x="827350" y="3629733"/>
            <a:chExt cx="1431600" cy="1332067"/>
          </a:xfrm>
        </p:grpSpPr>
        <p:sp>
          <p:nvSpPr>
            <p:cNvPr id="1190" name="Google Shape;1190;p69"/>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69"/>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69"/>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3" name="Google Shape;1193;p69"/>
          <p:cNvGrpSpPr/>
          <p:nvPr/>
        </p:nvGrpSpPr>
        <p:grpSpPr>
          <a:xfrm>
            <a:off x="6886468" y="329561"/>
            <a:ext cx="451240" cy="419868"/>
            <a:chOff x="827350" y="3629733"/>
            <a:chExt cx="1431600" cy="1332067"/>
          </a:xfrm>
        </p:grpSpPr>
        <p:sp>
          <p:nvSpPr>
            <p:cNvPr id="1194" name="Google Shape;1194;p69"/>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69"/>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69"/>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7" name="Google Shape;1197;p69"/>
          <p:cNvSpPr txBox="1"/>
          <p:nvPr>
            <p:ph type="title"/>
          </p:nvPr>
        </p:nvSpPr>
        <p:spPr>
          <a:xfrm>
            <a:off x="463850" y="497288"/>
            <a:ext cx="7705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chemeClr val="lt1"/>
                </a:solidFill>
              </a:rPr>
              <a:t>Using Ollama in Terminal mode</a:t>
            </a:r>
            <a:endParaRPr sz="2800">
              <a:solidFill>
                <a:schemeClr val="lt1"/>
              </a:solidFill>
            </a:endParaRPr>
          </a:p>
        </p:txBody>
      </p:sp>
      <p:sp>
        <p:nvSpPr>
          <p:cNvPr id="1198" name="Google Shape;1198;p69"/>
          <p:cNvSpPr/>
          <p:nvPr/>
        </p:nvSpPr>
        <p:spPr>
          <a:xfrm>
            <a:off x="1176050" y="1447975"/>
            <a:ext cx="6281400" cy="32211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69"/>
          <p:cNvSpPr txBox="1"/>
          <p:nvPr>
            <p:ph idx="1" type="subTitle"/>
          </p:nvPr>
        </p:nvSpPr>
        <p:spPr>
          <a:xfrm>
            <a:off x="1475350" y="1447975"/>
            <a:ext cx="5876700" cy="294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urier New"/>
                <a:ea typeface="Courier New"/>
                <a:cs typeface="Courier New"/>
                <a:sym typeface="Courier New"/>
              </a:rPr>
              <a:t>docker exec -it ollama ollama run llama3</a:t>
            </a:r>
            <a:endParaRPr sz="1800">
              <a:latin typeface="Courier New"/>
              <a:ea typeface="Courier New"/>
              <a:cs typeface="Courier New"/>
              <a:sym typeface="Courier New"/>
            </a:endParaRPr>
          </a:p>
          <a:p>
            <a:pPr indent="0" lvl="0" marL="0" rtl="0" algn="l">
              <a:spcBef>
                <a:spcPts val="0"/>
              </a:spcBef>
              <a:spcAft>
                <a:spcPts val="0"/>
              </a:spcAft>
              <a:buNone/>
            </a:pPr>
            <a:r>
              <a:t/>
            </a:r>
            <a:endParaRPr sz="1800">
              <a:latin typeface="Courier New"/>
              <a:ea typeface="Courier New"/>
              <a:cs typeface="Courier New"/>
              <a:sym typeface="Courier New"/>
            </a:endParaRPr>
          </a:p>
          <a:p>
            <a:pPr indent="0" lvl="0" marL="0" rtl="0" algn="l">
              <a:spcBef>
                <a:spcPts val="0"/>
              </a:spcBef>
              <a:spcAft>
                <a:spcPts val="0"/>
              </a:spcAft>
              <a:buNone/>
            </a:pPr>
            <a:r>
              <a:rPr lang="en" sz="1800">
                <a:latin typeface="Courier New"/>
                <a:ea typeface="Courier New"/>
                <a:cs typeface="Courier New"/>
                <a:sym typeface="Courier New"/>
              </a:rPr>
              <a:t>&gt;&gt;&gt; tell me a joke</a:t>
            </a:r>
            <a:endParaRPr sz="1800">
              <a:latin typeface="Courier New"/>
              <a:ea typeface="Courier New"/>
              <a:cs typeface="Courier New"/>
              <a:sym typeface="Courier New"/>
            </a:endParaRPr>
          </a:p>
          <a:p>
            <a:pPr indent="0" lvl="0" marL="0" rtl="0" algn="l">
              <a:spcBef>
                <a:spcPts val="0"/>
              </a:spcBef>
              <a:spcAft>
                <a:spcPts val="0"/>
              </a:spcAft>
              <a:buNone/>
            </a:pPr>
            <a:r>
              <a:rPr lang="en" sz="1800">
                <a:latin typeface="Courier New"/>
                <a:ea typeface="Courier New"/>
                <a:cs typeface="Courier New"/>
                <a:sym typeface="Courier New"/>
              </a:rPr>
              <a:t>Why don't scientists trust atoms?</a:t>
            </a:r>
            <a:endParaRPr sz="1800">
              <a:latin typeface="Courier New"/>
              <a:ea typeface="Courier New"/>
              <a:cs typeface="Courier New"/>
              <a:sym typeface="Courier New"/>
            </a:endParaRPr>
          </a:p>
          <a:p>
            <a:pPr indent="0" lvl="0" marL="0" rtl="0" algn="l">
              <a:spcBef>
                <a:spcPts val="0"/>
              </a:spcBef>
              <a:spcAft>
                <a:spcPts val="0"/>
              </a:spcAft>
              <a:buNone/>
            </a:pPr>
            <a:r>
              <a:t/>
            </a:r>
            <a:endParaRPr sz="1800">
              <a:latin typeface="Courier New"/>
              <a:ea typeface="Courier New"/>
              <a:cs typeface="Courier New"/>
              <a:sym typeface="Courier New"/>
            </a:endParaRPr>
          </a:p>
          <a:p>
            <a:pPr indent="0" lvl="0" marL="0" rtl="0" algn="l">
              <a:spcBef>
                <a:spcPts val="0"/>
              </a:spcBef>
              <a:spcAft>
                <a:spcPts val="0"/>
              </a:spcAft>
              <a:buNone/>
            </a:pPr>
            <a:r>
              <a:rPr lang="en" sz="1800">
                <a:latin typeface="Courier New"/>
                <a:ea typeface="Courier New"/>
                <a:cs typeface="Courier New"/>
                <a:sym typeface="Courier New"/>
              </a:rPr>
              <a:t>Because they make up everything!</a:t>
            </a:r>
            <a:endParaRPr sz="1800">
              <a:latin typeface="Courier New"/>
              <a:ea typeface="Courier New"/>
              <a:cs typeface="Courier New"/>
              <a:sym typeface="Courier New"/>
            </a:endParaRPr>
          </a:p>
          <a:p>
            <a:pPr indent="0" lvl="0" marL="0" rtl="0" algn="l">
              <a:spcBef>
                <a:spcPts val="0"/>
              </a:spcBef>
              <a:spcAft>
                <a:spcPts val="0"/>
              </a:spcAft>
              <a:buNone/>
            </a:pPr>
            <a:r>
              <a:t/>
            </a:r>
            <a:endParaRPr sz="1800">
              <a:latin typeface="Courier New"/>
              <a:ea typeface="Courier New"/>
              <a:cs typeface="Courier New"/>
              <a:sym typeface="Courier New"/>
            </a:endParaRPr>
          </a:p>
          <a:p>
            <a:pPr indent="0" lvl="0" marL="0" rtl="0" algn="l">
              <a:spcBef>
                <a:spcPts val="0"/>
              </a:spcBef>
              <a:spcAft>
                <a:spcPts val="0"/>
              </a:spcAft>
              <a:buNone/>
            </a:pPr>
            <a:r>
              <a:rPr lang="en" sz="1800">
                <a:latin typeface="Courier New"/>
                <a:ea typeface="Courier New"/>
                <a:cs typeface="Courier New"/>
                <a:sym typeface="Courier New"/>
              </a:rPr>
              <a:t>Hope that made you smile! Do you want to hear another one?</a:t>
            </a:r>
            <a:endParaRPr sz="1800">
              <a:latin typeface="Courier New"/>
              <a:ea typeface="Courier New"/>
              <a:cs typeface="Courier New"/>
              <a:sym typeface="Courier New"/>
            </a:endParaRPr>
          </a:p>
          <a:p>
            <a:pPr indent="0" lvl="0" marL="0" rtl="0" algn="l">
              <a:spcBef>
                <a:spcPts val="0"/>
              </a:spcBef>
              <a:spcAft>
                <a:spcPts val="0"/>
              </a:spcAft>
              <a:buNone/>
            </a:pPr>
            <a:r>
              <a:t/>
            </a:r>
            <a:endParaRPr sz="1800">
              <a:latin typeface="Courier New"/>
              <a:ea typeface="Courier New"/>
              <a:cs typeface="Courier New"/>
              <a:sym typeface="Courier New"/>
            </a:endParaRPr>
          </a:p>
          <a:p>
            <a:pPr indent="0" lvl="0" marL="0" rtl="0" algn="l">
              <a:spcBef>
                <a:spcPts val="0"/>
              </a:spcBef>
              <a:spcAft>
                <a:spcPts val="0"/>
              </a:spcAft>
              <a:buNone/>
            </a:pPr>
            <a:r>
              <a:rPr lang="en" sz="1800">
                <a:latin typeface="Courier New"/>
                <a:ea typeface="Courier New"/>
                <a:cs typeface="Courier New"/>
                <a:sym typeface="Courier New"/>
              </a:rPr>
              <a:t>&gt;&gt;&gt; /bye</a:t>
            </a:r>
            <a:endParaRPr sz="1800">
              <a:latin typeface="Courier New"/>
              <a:ea typeface="Courier New"/>
              <a:cs typeface="Courier New"/>
              <a:sym typeface="Courier New"/>
            </a:endParaRPr>
          </a:p>
          <a:p>
            <a:pPr indent="0" lvl="0" marL="0" rtl="0" algn="l">
              <a:spcBef>
                <a:spcPts val="0"/>
              </a:spcBef>
              <a:spcAft>
                <a:spcPts val="0"/>
              </a:spcAft>
              <a:buNone/>
            </a:pPr>
            <a:r>
              <a:t/>
            </a:r>
            <a:endParaRPr sz="1800">
              <a:latin typeface="Courier New"/>
              <a:ea typeface="Courier New"/>
              <a:cs typeface="Courier New"/>
              <a:sym typeface="Courier New"/>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70"/>
          <p:cNvSpPr/>
          <p:nvPr/>
        </p:nvSpPr>
        <p:spPr>
          <a:xfrm>
            <a:off x="1414925" y="1163125"/>
            <a:ext cx="6432000" cy="2278500"/>
          </a:xfrm>
          <a:prstGeom prst="snip2DiagRect">
            <a:avLst>
              <a:gd fmla="val 0" name="adj1"/>
              <a:gd fmla="val 16667"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70"/>
          <p:cNvSpPr txBox="1"/>
          <p:nvPr/>
        </p:nvSpPr>
        <p:spPr>
          <a:xfrm>
            <a:off x="1414925" y="1163125"/>
            <a:ext cx="6432000" cy="22785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4500">
                <a:solidFill>
                  <a:srgbClr val="FFFFFF"/>
                </a:solidFill>
                <a:latin typeface="Audiowide"/>
                <a:ea typeface="Audiowide"/>
                <a:cs typeface="Audiowide"/>
                <a:sym typeface="Audiowide"/>
              </a:rPr>
              <a:t>Demo 2</a:t>
            </a:r>
            <a:endParaRPr sz="4500">
              <a:solidFill>
                <a:srgbClr val="FFFFFF"/>
              </a:solidFill>
              <a:latin typeface="Audiowide"/>
              <a:ea typeface="Audiowide"/>
              <a:cs typeface="Audiowide"/>
              <a:sym typeface="Audiowide"/>
            </a:endParaRPr>
          </a:p>
          <a:p>
            <a:pPr indent="0" lvl="0" marL="0" rtl="0" algn="ctr">
              <a:lnSpc>
                <a:spcPct val="90000"/>
              </a:lnSpc>
              <a:spcBef>
                <a:spcPts val="0"/>
              </a:spcBef>
              <a:spcAft>
                <a:spcPts val="0"/>
              </a:spcAft>
              <a:buNone/>
            </a:pPr>
            <a:r>
              <a:t/>
            </a:r>
            <a:endParaRPr sz="2400">
              <a:solidFill>
                <a:srgbClr val="FFFFFF"/>
              </a:solidFill>
              <a:latin typeface="Audiowide"/>
              <a:ea typeface="Audiowide"/>
              <a:cs typeface="Audiowide"/>
              <a:sym typeface="Audiowide"/>
            </a:endParaRPr>
          </a:p>
          <a:p>
            <a:pPr indent="0" lvl="0" marL="0" rtl="0" algn="ctr">
              <a:lnSpc>
                <a:spcPct val="90000"/>
              </a:lnSpc>
              <a:spcBef>
                <a:spcPts val="0"/>
              </a:spcBef>
              <a:spcAft>
                <a:spcPts val="0"/>
              </a:spcAft>
              <a:buNone/>
            </a:pPr>
            <a:r>
              <a:rPr lang="en" sz="2400">
                <a:solidFill>
                  <a:srgbClr val="FFFFFF"/>
                </a:solidFill>
                <a:latin typeface="Audiowide"/>
                <a:ea typeface="Audiowide"/>
                <a:cs typeface="Audiowide"/>
                <a:sym typeface="Audiowide"/>
              </a:rPr>
              <a:t>Call Llama 3.1 running locally on Ollama with zero code changes</a:t>
            </a:r>
            <a:endParaRPr sz="2400">
              <a:solidFill>
                <a:srgbClr val="FFFFFF"/>
              </a:solidFill>
              <a:latin typeface="Audiowide"/>
              <a:ea typeface="Audiowide"/>
              <a:cs typeface="Audiowide"/>
              <a:sym typeface="Audiowide"/>
            </a:endParaRPr>
          </a:p>
        </p:txBody>
      </p:sp>
      <p:sp>
        <p:nvSpPr>
          <p:cNvPr id="1206" name="Google Shape;1206;p70"/>
          <p:cNvSpPr txBox="1"/>
          <p:nvPr/>
        </p:nvSpPr>
        <p:spPr>
          <a:xfrm>
            <a:off x="1756050" y="3589675"/>
            <a:ext cx="5327700" cy="1185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067D17"/>
                </a:solidFill>
                <a:highlight>
                  <a:srgbClr val="EDFCED"/>
                </a:highlight>
                <a:latin typeface="Courier New"/>
                <a:ea typeface="Courier New"/>
                <a:cs typeface="Courier New"/>
                <a:sym typeface="Courier New"/>
              </a:rPr>
              <a:t>mvn spring-boot:run</a:t>
            </a:r>
            <a:endParaRPr sz="1000">
              <a:solidFill>
                <a:srgbClr val="067D17"/>
              </a:solidFill>
              <a:highlight>
                <a:srgbClr val="EDFCED"/>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000">
              <a:solidFill>
                <a:srgbClr val="067D17"/>
              </a:solidFill>
              <a:highlight>
                <a:srgbClr val="EDFCED"/>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solidFill>
                  <a:srgbClr val="067D17"/>
                </a:solidFill>
                <a:highlight>
                  <a:srgbClr val="EDFCED"/>
                </a:highlight>
                <a:latin typeface="Courier New"/>
                <a:ea typeface="Courier New"/>
                <a:cs typeface="Courier New"/>
                <a:sym typeface="Courier New"/>
              </a:rPr>
              <a:t>. ./.env</a:t>
            </a:r>
            <a:endParaRPr sz="1000">
              <a:solidFill>
                <a:srgbClr val="067D17"/>
              </a:solidFill>
              <a:highlight>
                <a:srgbClr val="EDFCED"/>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solidFill>
                  <a:srgbClr val="067D17"/>
                </a:solidFill>
                <a:highlight>
                  <a:srgbClr val="EDFCED"/>
                </a:highlight>
                <a:latin typeface="Courier New"/>
                <a:ea typeface="Courier New"/>
                <a:cs typeface="Courier New"/>
                <a:sym typeface="Courier New"/>
              </a:rPr>
              <a:t>http ":8080/chat?message=When did the Apple II come out"</a:t>
            </a:r>
            <a:endParaRPr sz="1000">
              <a:solidFill>
                <a:srgbClr val="067D17"/>
              </a:solidFill>
              <a:highlight>
                <a:srgbClr val="EDFCED"/>
              </a:highlight>
              <a:latin typeface="Courier New"/>
              <a:ea typeface="Courier New"/>
              <a:cs typeface="Courier New"/>
              <a:sym typeface="Courier New"/>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71"/>
          <p:cNvSpPr txBox="1"/>
          <p:nvPr>
            <p:ph type="title"/>
          </p:nvPr>
        </p:nvSpPr>
        <p:spPr>
          <a:xfrm>
            <a:off x="730950" y="440700"/>
            <a:ext cx="7682100" cy="76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chemeClr val="lt1"/>
                </a:solidFill>
              </a:rPr>
              <a:t>Use a GPU if at all Possible</a:t>
            </a:r>
            <a:endParaRPr sz="2800">
              <a:solidFill>
                <a:schemeClr val="lt1"/>
              </a:solidFill>
            </a:endParaRPr>
          </a:p>
          <a:p>
            <a:pPr indent="0" lvl="0" marL="0" rtl="0" algn="l">
              <a:spcBef>
                <a:spcPts val="0"/>
              </a:spcBef>
              <a:spcAft>
                <a:spcPts val="0"/>
              </a:spcAft>
              <a:buNone/>
            </a:pPr>
            <a:r>
              <a:t/>
            </a:r>
            <a:endParaRPr>
              <a:solidFill>
                <a:schemeClr val="lt1"/>
              </a:solidFill>
            </a:endParaRPr>
          </a:p>
        </p:txBody>
      </p:sp>
      <p:sp>
        <p:nvSpPr>
          <p:cNvPr id="1212" name="Google Shape;1212;p71"/>
          <p:cNvSpPr txBox="1"/>
          <p:nvPr>
            <p:ph type="title"/>
          </p:nvPr>
        </p:nvSpPr>
        <p:spPr>
          <a:xfrm>
            <a:off x="5207725" y="1477075"/>
            <a:ext cx="3614100" cy="2466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lt1"/>
              </a:buClr>
              <a:buSzPts val="1600"/>
              <a:buChar char="●"/>
            </a:pPr>
            <a:r>
              <a:rPr lang="en" sz="1600">
                <a:solidFill>
                  <a:schemeClr val="lt1"/>
                </a:solidFill>
              </a:rPr>
              <a:t>NVidia Cuda GPUs:</a:t>
            </a:r>
            <a:r>
              <a:rPr lang="en" sz="1600">
                <a:solidFill>
                  <a:schemeClr val="lt1"/>
                </a:solidFill>
                <a:latin typeface="Karla"/>
                <a:ea typeface="Karla"/>
                <a:cs typeface="Karla"/>
                <a:sym typeface="Karla"/>
              </a:rPr>
              <a:t> </a:t>
            </a:r>
            <a:r>
              <a:rPr lang="en" sz="1200">
                <a:solidFill>
                  <a:schemeClr val="lt1"/>
                </a:solidFill>
                <a:highlight>
                  <a:srgbClr val="0D1117"/>
                </a:highlight>
                <a:latin typeface="Karla"/>
                <a:ea typeface="Karla"/>
                <a:cs typeface="Karla"/>
                <a:sym typeface="Karla"/>
              </a:rPr>
              <a:t> </a:t>
            </a:r>
            <a:r>
              <a:rPr lang="en" sz="1200" u="sng">
                <a:solidFill>
                  <a:schemeClr val="lt1"/>
                </a:solidFill>
                <a:latin typeface="Karla"/>
                <a:ea typeface="Karla"/>
                <a:cs typeface="Karla"/>
                <a:sym typeface="Karla"/>
                <a:hlinkClick r:id="rId3">
                  <a:extLst>
                    <a:ext uri="{A12FA001-AC4F-418D-AE19-62706E023703}">
                      <ahyp:hlinkClr val="tx"/>
                    </a:ext>
                  </a:extLst>
                </a:hlinkClick>
              </a:rPr>
              <a:t>https://developer.nvidia.com/cuda-gpus</a:t>
            </a:r>
            <a:endParaRPr sz="1600">
              <a:solidFill>
                <a:schemeClr val="lt1"/>
              </a:solidFill>
              <a:latin typeface="Karla"/>
              <a:ea typeface="Karla"/>
              <a:cs typeface="Karla"/>
              <a:sym typeface="Karla"/>
            </a:endParaRPr>
          </a:p>
          <a:p>
            <a:pPr indent="-330200" lvl="0" marL="457200" rtl="0" algn="l">
              <a:spcBef>
                <a:spcPts val="0"/>
              </a:spcBef>
              <a:spcAft>
                <a:spcPts val="0"/>
              </a:spcAft>
              <a:buClr>
                <a:schemeClr val="lt1"/>
              </a:buClr>
              <a:buSzPts val="1600"/>
              <a:buChar char="●"/>
            </a:pPr>
            <a:r>
              <a:rPr lang="en" sz="1600">
                <a:solidFill>
                  <a:schemeClr val="lt1"/>
                </a:solidFill>
              </a:rPr>
              <a:t>AMD Radeon GPUs</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Llama3 recommends an Nvidia GeForce 3000-series or higher</a:t>
            </a:r>
            <a:endParaRPr sz="1600">
              <a:solidFill>
                <a:schemeClr val="lt1"/>
              </a:solidFill>
            </a:endParaRPr>
          </a:p>
          <a:p>
            <a:pPr indent="0" lvl="0" marL="0" rtl="0" algn="l">
              <a:spcBef>
                <a:spcPts val="0"/>
              </a:spcBef>
              <a:spcAft>
                <a:spcPts val="0"/>
              </a:spcAft>
              <a:buNone/>
            </a:pPr>
            <a:r>
              <a:t/>
            </a:r>
            <a:endParaRPr sz="1600">
              <a:solidFill>
                <a:schemeClr val="lt1"/>
              </a:solidFill>
            </a:endParaRPr>
          </a:p>
        </p:txBody>
      </p:sp>
      <p:sp>
        <p:nvSpPr>
          <p:cNvPr id="1213" name="Google Shape;1213;p71"/>
          <p:cNvSpPr txBox="1"/>
          <p:nvPr/>
        </p:nvSpPr>
        <p:spPr>
          <a:xfrm>
            <a:off x="834875" y="4361175"/>
            <a:ext cx="75255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Karla"/>
                <a:ea typeface="Karla"/>
                <a:cs typeface="Karla"/>
                <a:sym typeface="Karla"/>
              </a:rPr>
              <a:t>See the </a:t>
            </a:r>
            <a:r>
              <a:rPr lang="en" u="sng">
                <a:solidFill>
                  <a:schemeClr val="hlink"/>
                </a:solidFill>
                <a:latin typeface="Karla"/>
                <a:ea typeface="Karla"/>
                <a:cs typeface="Karla"/>
                <a:sym typeface="Karla"/>
                <a:hlinkClick r:id="rId4"/>
              </a:rPr>
              <a:t>full list of GPUs supported by Ollama</a:t>
            </a:r>
            <a:r>
              <a:rPr lang="en">
                <a:solidFill>
                  <a:schemeClr val="lt1"/>
                </a:solidFill>
                <a:latin typeface="Karla"/>
                <a:ea typeface="Karla"/>
                <a:cs typeface="Karla"/>
                <a:sym typeface="Karla"/>
              </a:rPr>
              <a:t>: </a:t>
            </a:r>
            <a:r>
              <a:rPr lang="en" sz="1100" u="sng">
                <a:solidFill>
                  <a:schemeClr val="hlink"/>
                </a:solidFill>
                <a:hlinkClick r:id="rId5"/>
              </a:rPr>
              <a:t>https://github.com/ollama/ollama/blob/main/docs/gpu.md</a:t>
            </a:r>
            <a:endParaRPr>
              <a:solidFill>
                <a:schemeClr val="lt1"/>
              </a:solidFill>
              <a:latin typeface="Karla"/>
              <a:ea typeface="Karla"/>
              <a:cs typeface="Karla"/>
              <a:sym typeface="Karla"/>
            </a:endParaRPr>
          </a:p>
        </p:txBody>
      </p:sp>
      <p:pic>
        <p:nvPicPr>
          <p:cNvPr id="1214" name="Google Shape;1214;p71"/>
          <p:cNvPicPr preferRelativeResize="0"/>
          <p:nvPr/>
        </p:nvPicPr>
        <p:blipFill>
          <a:blip r:embed="rId6">
            <a:alphaModFix/>
          </a:blip>
          <a:stretch>
            <a:fillRect/>
          </a:stretch>
        </p:blipFill>
        <p:spPr>
          <a:xfrm>
            <a:off x="592650" y="1413900"/>
            <a:ext cx="4615074" cy="259323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72"/>
          <p:cNvSpPr/>
          <p:nvPr/>
        </p:nvSpPr>
        <p:spPr>
          <a:xfrm>
            <a:off x="1339813" y="1228150"/>
            <a:ext cx="2911500" cy="24768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72"/>
          <p:cNvSpPr txBox="1"/>
          <p:nvPr>
            <p:ph type="title"/>
          </p:nvPr>
        </p:nvSpPr>
        <p:spPr>
          <a:xfrm>
            <a:off x="4438975" y="1725325"/>
            <a:ext cx="4330500" cy="100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Spring</a:t>
            </a:r>
            <a:r>
              <a:rPr lang="en"/>
              <a:t> AI Demo</a:t>
            </a:r>
            <a:endParaRPr/>
          </a:p>
        </p:txBody>
      </p:sp>
      <p:sp>
        <p:nvSpPr>
          <p:cNvPr id="1221" name="Google Shape;1221;p72"/>
          <p:cNvSpPr txBox="1"/>
          <p:nvPr>
            <p:ph idx="1" type="subTitle"/>
          </p:nvPr>
        </p:nvSpPr>
        <p:spPr>
          <a:xfrm>
            <a:off x="4491888" y="2851113"/>
            <a:ext cx="3312300" cy="60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Hands on with Spring AI and Ollama</a:t>
            </a:r>
            <a:endParaRPr/>
          </a:p>
        </p:txBody>
      </p:sp>
      <p:sp>
        <p:nvSpPr>
          <p:cNvPr id="1222" name="Google Shape;1222;p72"/>
          <p:cNvSpPr txBox="1"/>
          <p:nvPr>
            <p:ph idx="2" type="title"/>
          </p:nvPr>
        </p:nvSpPr>
        <p:spPr>
          <a:xfrm>
            <a:off x="1743900" y="1872250"/>
            <a:ext cx="2236800" cy="118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1223" name="Google Shape;1223;p72"/>
          <p:cNvGrpSpPr/>
          <p:nvPr/>
        </p:nvGrpSpPr>
        <p:grpSpPr>
          <a:xfrm rot="10800000">
            <a:off x="8057882" y="382596"/>
            <a:ext cx="288601" cy="1096693"/>
            <a:chOff x="1006700" y="2603975"/>
            <a:chExt cx="55450" cy="210700"/>
          </a:xfrm>
        </p:grpSpPr>
        <p:sp>
          <p:nvSpPr>
            <p:cNvPr id="1224" name="Google Shape;1224;p72"/>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2"/>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72"/>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72"/>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2"/>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72"/>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0" name="Google Shape;1230;p72"/>
          <p:cNvGrpSpPr/>
          <p:nvPr/>
        </p:nvGrpSpPr>
        <p:grpSpPr>
          <a:xfrm>
            <a:off x="558602" y="508321"/>
            <a:ext cx="781224" cy="726909"/>
            <a:chOff x="827350" y="3629733"/>
            <a:chExt cx="1431600" cy="1332067"/>
          </a:xfrm>
        </p:grpSpPr>
        <p:sp>
          <p:nvSpPr>
            <p:cNvPr id="1231" name="Google Shape;1231;p72"/>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72"/>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72"/>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4" name="Google Shape;1234;p72"/>
          <p:cNvGrpSpPr/>
          <p:nvPr/>
        </p:nvGrpSpPr>
        <p:grpSpPr>
          <a:xfrm>
            <a:off x="1387564" y="321673"/>
            <a:ext cx="356325" cy="331552"/>
            <a:chOff x="827350" y="3629733"/>
            <a:chExt cx="1431600" cy="1332067"/>
          </a:xfrm>
        </p:grpSpPr>
        <p:sp>
          <p:nvSpPr>
            <p:cNvPr id="1235" name="Google Shape;1235;p72"/>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72"/>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72"/>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8" name="Google Shape;1238;p72"/>
          <p:cNvGrpSpPr/>
          <p:nvPr/>
        </p:nvGrpSpPr>
        <p:grpSpPr>
          <a:xfrm>
            <a:off x="7535601" y="3848738"/>
            <a:ext cx="895180" cy="832942"/>
            <a:chOff x="827350" y="3629733"/>
            <a:chExt cx="1431600" cy="1332067"/>
          </a:xfrm>
        </p:grpSpPr>
        <p:sp>
          <p:nvSpPr>
            <p:cNvPr id="1239" name="Google Shape;1239;p72"/>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72"/>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72"/>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2" name="Google Shape;1242;p72"/>
          <p:cNvGrpSpPr/>
          <p:nvPr/>
        </p:nvGrpSpPr>
        <p:grpSpPr>
          <a:xfrm>
            <a:off x="7902683" y="2980240"/>
            <a:ext cx="598982" cy="557337"/>
            <a:chOff x="827350" y="3629733"/>
            <a:chExt cx="1431600" cy="1332067"/>
          </a:xfrm>
        </p:grpSpPr>
        <p:sp>
          <p:nvSpPr>
            <p:cNvPr id="1243" name="Google Shape;1243;p72"/>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72"/>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72"/>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6" name="Google Shape;1246;p72"/>
          <p:cNvGrpSpPr/>
          <p:nvPr/>
        </p:nvGrpSpPr>
        <p:grpSpPr>
          <a:xfrm>
            <a:off x="6634531" y="4239131"/>
            <a:ext cx="464268" cy="431989"/>
            <a:chOff x="827350" y="3629733"/>
            <a:chExt cx="1431600" cy="1332067"/>
          </a:xfrm>
        </p:grpSpPr>
        <p:sp>
          <p:nvSpPr>
            <p:cNvPr id="1247" name="Google Shape;1247;p72"/>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72"/>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72"/>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0" name="Google Shape;1250;p72"/>
          <p:cNvGrpSpPr/>
          <p:nvPr/>
        </p:nvGrpSpPr>
        <p:grpSpPr>
          <a:xfrm rot="5400000">
            <a:off x="962657" y="3906771"/>
            <a:ext cx="288601" cy="1096693"/>
            <a:chOff x="1006700" y="2603975"/>
            <a:chExt cx="55450" cy="210700"/>
          </a:xfrm>
        </p:grpSpPr>
        <p:sp>
          <p:nvSpPr>
            <p:cNvPr id="1251" name="Google Shape;1251;p72"/>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72"/>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72"/>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72"/>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72"/>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72"/>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p73"/>
          <p:cNvSpPr/>
          <p:nvPr/>
        </p:nvSpPr>
        <p:spPr>
          <a:xfrm>
            <a:off x="1339840" y="1228150"/>
            <a:ext cx="6432000" cy="25983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73"/>
          <p:cNvSpPr txBox="1"/>
          <p:nvPr>
            <p:ph type="ctrTitle"/>
          </p:nvPr>
        </p:nvSpPr>
        <p:spPr>
          <a:xfrm>
            <a:off x="1339850" y="1262200"/>
            <a:ext cx="6432000" cy="256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Demo 3</a:t>
            </a:r>
            <a:endParaRPr/>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t>Spin up a Spring AI project in less than 10 minutes with properties and a single controller</a:t>
            </a:r>
            <a:endParaRPr sz="2400"/>
          </a:p>
          <a:p>
            <a:pPr indent="0" lvl="0" marL="0" rtl="0" algn="ctr">
              <a:spcBef>
                <a:spcPts val="0"/>
              </a:spcBef>
              <a:spcAft>
                <a:spcPts val="0"/>
              </a:spcAft>
              <a:buNone/>
            </a:pPr>
            <a:r>
              <a:t/>
            </a:r>
            <a:endParaRPr sz="24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74"/>
          <p:cNvSpPr txBox="1"/>
          <p:nvPr>
            <p:ph type="title"/>
          </p:nvPr>
        </p:nvSpPr>
        <p:spPr>
          <a:xfrm>
            <a:off x="719100" y="251775"/>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Create a Spring AI Project</a:t>
            </a:r>
            <a:endParaRPr/>
          </a:p>
        </p:txBody>
      </p:sp>
      <p:pic>
        <p:nvPicPr>
          <p:cNvPr id="1268" name="Google Shape;1268;p74"/>
          <p:cNvPicPr preferRelativeResize="0"/>
          <p:nvPr/>
        </p:nvPicPr>
        <p:blipFill>
          <a:blip r:embed="rId3">
            <a:alphaModFix/>
          </a:blip>
          <a:stretch>
            <a:fillRect/>
          </a:stretch>
        </p:blipFill>
        <p:spPr>
          <a:xfrm>
            <a:off x="515825" y="970100"/>
            <a:ext cx="8048625" cy="39528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75"/>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Update application.yaml</a:t>
            </a:r>
            <a:endParaRPr/>
          </a:p>
        </p:txBody>
      </p:sp>
      <p:sp>
        <p:nvSpPr>
          <p:cNvPr id="1274" name="Google Shape;1274;p75"/>
          <p:cNvSpPr/>
          <p:nvPr/>
        </p:nvSpPr>
        <p:spPr>
          <a:xfrm>
            <a:off x="872175" y="1616600"/>
            <a:ext cx="6993300" cy="25713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75"/>
          <p:cNvSpPr txBox="1"/>
          <p:nvPr>
            <p:ph idx="4294967295" type="subTitle"/>
          </p:nvPr>
        </p:nvSpPr>
        <p:spPr>
          <a:xfrm>
            <a:off x="967775" y="1650400"/>
            <a:ext cx="7042200" cy="2537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rgbClr val="569CD6"/>
                </a:solidFill>
                <a:latin typeface="Courier New"/>
                <a:ea typeface="Courier New"/>
                <a:cs typeface="Courier New"/>
                <a:sym typeface="Courier New"/>
              </a:rPr>
              <a:t>spring</a:t>
            </a:r>
            <a:r>
              <a:rPr lang="en" sz="1600">
                <a:solidFill>
                  <a:srgbClr val="D4D4D4"/>
                </a:solidFill>
                <a:latin typeface="Courier New"/>
                <a:ea typeface="Courier New"/>
                <a:cs typeface="Courier New"/>
                <a:sym typeface="Courier New"/>
              </a:rPr>
              <a:t>:</a:t>
            </a:r>
            <a:endParaRPr sz="1600">
              <a:solidFill>
                <a:srgbClr val="D4D4D4"/>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600">
                <a:solidFill>
                  <a:srgbClr val="D4D4D4"/>
                </a:solidFill>
                <a:latin typeface="Courier New"/>
                <a:ea typeface="Courier New"/>
                <a:cs typeface="Courier New"/>
                <a:sym typeface="Courier New"/>
              </a:rPr>
              <a:t> </a:t>
            </a:r>
            <a:r>
              <a:rPr lang="en" sz="1600">
                <a:solidFill>
                  <a:srgbClr val="569CD6"/>
                </a:solidFill>
                <a:latin typeface="Courier New"/>
                <a:ea typeface="Courier New"/>
                <a:cs typeface="Courier New"/>
                <a:sym typeface="Courier New"/>
              </a:rPr>
              <a:t>application</a:t>
            </a:r>
            <a:r>
              <a:rPr lang="en" sz="1600">
                <a:solidFill>
                  <a:srgbClr val="D4D4D4"/>
                </a:solidFill>
                <a:latin typeface="Courier New"/>
                <a:ea typeface="Courier New"/>
                <a:cs typeface="Courier New"/>
                <a:sym typeface="Courier New"/>
              </a:rPr>
              <a:t>:</a:t>
            </a:r>
            <a:endParaRPr sz="1600">
              <a:solidFill>
                <a:srgbClr val="D4D4D4"/>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600">
                <a:solidFill>
                  <a:srgbClr val="D4D4D4"/>
                </a:solidFill>
                <a:latin typeface="Courier New"/>
                <a:ea typeface="Courier New"/>
                <a:cs typeface="Courier New"/>
                <a:sym typeface="Courier New"/>
              </a:rPr>
              <a:t>   </a:t>
            </a:r>
            <a:r>
              <a:rPr lang="en" sz="1600">
                <a:solidFill>
                  <a:srgbClr val="569CD6"/>
                </a:solidFill>
                <a:latin typeface="Courier New"/>
                <a:ea typeface="Courier New"/>
                <a:cs typeface="Courier New"/>
                <a:sym typeface="Courier New"/>
              </a:rPr>
              <a:t>name</a:t>
            </a:r>
            <a:r>
              <a:rPr lang="en" sz="1600">
                <a:solidFill>
                  <a:srgbClr val="D4D4D4"/>
                </a:solidFill>
                <a:latin typeface="Courier New"/>
                <a:ea typeface="Courier New"/>
                <a:cs typeface="Courier New"/>
                <a:sym typeface="Courier New"/>
              </a:rPr>
              <a:t>: </a:t>
            </a:r>
            <a:r>
              <a:rPr lang="en" sz="1600">
                <a:solidFill>
                  <a:srgbClr val="CE9178"/>
                </a:solidFill>
                <a:latin typeface="Courier New"/>
                <a:ea typeface="Courier New"/>
                <a:cs typeface="Courier New"/>
                <a:sym typeface="Courier New"/>
              </a:rPr>
              <a:t>demo</a:t>
            </a:r>
            <a:endParaRPr sz="1600">
              <a:solidFill>
                <a:srgbClr val="CE9178"/>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600">
                <a:solidFill>
                  <a:srgbClr val="D4D4D4"/>
                </a:solidFill>
                <a:latin typeface="Courier New"/>
                <a:ea typeface="Courier New"/>
                <a:cs typeface="Courier New"/>
                <a:sym typeface="Courier New"/>
              </a:rPr>
              <a:t> </a:t>
            </a:r>
            <a:r>
              <a:rPr lang="en" sz="1600">
                <a:solidFill>
                  <a:srgbClr val="569CD6"/>
                </a:solidFill>
                <a:latin typeface="Courier New"/>
                <a:ea typeface="Courier New"/>
                <a:cs typeface="Courier New"/>
                <a:sym typeface="Courier New"/>
              </a:rPr>
              <a:t>ai</a:t>
            </a:r>
            <a:r>
              <a:rPr lang="en" sz="1600">
                <a:solidFill>
                  <a:srgbClr val="D4D4D4"/>
                </a:solidFill>
                <a:latin typeface="Courier New"/>
                <a:ea typeface="Courier New"/>
                <a:cs typeface="Courier New"/>
                <a:sym typeface="Courier New"/>
              </a:rPr>
              <a:t>:</a:t>
            </a:r>
            <a:endParaRPr sz="1600">
              <a:solidFill>
                <a:srgbClr val="D4D4D4"/>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600">
                <a:solidFill>
                  <a:srgbClr val="D4D4D4"/>
                </a:solidFill>
                <a:latin typeface="Courier New"/>
                <a:ea typeface="Courier New"/>
                <a:cs typeface="Courier New"/>
                <a:sym typeface="Courier New"/>
              </a:rPr>
              <a:t>   </a:t>
            </a:r>
            <a:r>
              <a:rPr lang="en" sz="1600">
                <a:solidFill>
                  <a:srgbClr val="569CD6"/>
                </a:solidFill>
                <a:latin typeface="Courier New"/>
                <a:ea typeface="Courier New"/>
                <a:cs typeface="Courier New"/>
                <a:sym typeface="Courier New"/>
              </a:rPr>
              <a:t>openai</a:t>
            </a:r>
            <a:r>
              <a:rPr lang="en" sz="1600">
                <a:solidFill>
                  <a:srgbClr val="D4D4D4"/>
                </a:solidFill>
                <a:latin typeface="Courier New"/>
                <a:ea typeface="Courier New"/>
                <a:cs typeface="Courier New"/>
                <a:sym typeface="Courier New"/>
              </a:rPr>
              <a:t>:</a:t>
            </a:r>
            <a:endParaRPr sz="1600">
              <a:solidFill>
                <a:srgbClr val="D4D4D4"/>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600">
                <a:solidFill>
                  <a:srgbClr val="D4D4D4"/>
                </a:solidFill>
                <a:latin typeface="Courier New"/>
                <a:ea typeface="Courier New"/>
                <a:cs typeface="Courier New"/>
                <a:sym typeface="Courier New"/>
              </a:rPr>
              <a:t>     </a:t>
            </a:r>
            <a:r>
              <a:rPr lang="en" sz="1600">
                <a:solidFill>
                  <a:srgbClr val="569CD6"/>
                </a:solidFill>
                <a:latin typeface="Courier New"/>
                <a:ea typeface="Courier New"/>
                <a:cs typeface="Courier New"/>
                <a:sym typeface="Courier New"/>
              </a:rPr>
              <a:t>api-key</a:t>
            </a:r>
            <a:r>
              <a:rPr lang="en" sz="1600">
                <a:solidFill>
                  <a:srgbClr val="D4D4D4"/>
                </a:solidFill>
                <a:latin typeface="Courier New"/>
                <a:ea typeface="Courier New"/>
                <a:cs typeface="Courier New"/>
                <a:sym typeface="Courier New"/>
              </a:rPr>
              <a:t>: </a:t>
            </a:r>
            <a:r>
              <a:rPr lang="en" sz="1600">
                <a:solidFill>
                  <a:srgbClr val="CE9178"/>
                </a:solidFill>
                <a:latin typeface="Courier New"/>
                <a:ea typeface="Courier New"/>
                <a:cs typeface="Courier New"/>
                <a:sym typeface="Courier New"/>
              </a:rPr>
              <a:t>${OPENAI_API_KEY}</a:t>
            </a:r>
            <a:endParaRPr sz="1600">
              <a:solidFill>
                <a:srgbClr val="CE9178"/>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600">
                <a:solidFill>
                  <a:srgbClr val="D4D4D4"/>
                </a:solidFill>
                <a:latin typeface="Courier New"/>
                <a:ea typeface="Courier New"/>
                <a:cs typeface="Courier New"/>
                <a:sym typeface="Courier New"/>
              </a:rPr>
              <a:t>     </a:t>
            </a:r>
            <a:r>
              <a:rPr lang="en" sz="1600">
                <a:solidFill>
                  <a:srgbClr val="569CD6"/>
                </a:solidFill>
                <a:latin typeface="Courier New"/>
                <a:ea typeface="Courier New"/>
                <a:cs typeface="Courier New"/>
                <a:sym typeface="Courier New"/>
              </a:rPr>
              <a:t>chat</a:t>
            </a:r>
            <a:r>
              <a:rPr lang="en" sz="1600">
                <a:solidFill>
                  <a:srgbClr val="D4D4D4"/>
                </a:solidFill>
                <a:latin typeface="Courier New"/>
                <a:ea typeface="Courier New"/>
                <a:cs typeface="Courier New"/>
                <a:sym typeface="Courier New"/>
              </a:rPr>
              <a:t>:</a:t>
            </a:r>
            <a:endParaRPr sz="1600">
              <a:solidFill>
                <a:srgbClr val="D4D4D4"/>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600">
                <a:solidFill>
                  <a:srgbClr val="D4D4D4"/>
                </a:solidFill>
                <a:latin typeface="Courier New"/>
                <a:ea typeface="Courier New"/>
                <a:cs typeface="Courier New"/>
                <a:sym typeface="Courier New"/>
              </a:rPr>
              <a:t>       </a:t>
            </a:r>
            <a:r>
              <a:rPr lang="en" sz="1600">
                <a:solidFill>
                  <a:srgbClr val="569CD6"/>
                </a:solidFill>
                <a:latin typeface="Courier New"/>
                <a:ea typeface="Courier New"/>
                <a:cs typeface="Courier New"/>
                <a:sym typeface="Courier New"/>
              </a:rPr>
              <a:t>options</a:t>
            </a:r>
            <a:r>
              <a:rPr lang="en" sz="1600">
                <a:solidFill>
                  <a:srgbClr val="D4D4D4"/>
                </a:solidFill>
                <a:latin typeface="Courier New"/>
                <a:ea typeface="Courier New"/>
                <a:cs typeface="Courier New"/>
                <a:sym typeface="Courier New"/>
              </a:rPr>
              <a:t>:</a:t>
            </a:r>
            <a:endParaRPr sz="1600">
              <a:solidFill>
                <a:srgbClr val="D4D4D4"/>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600">
                <a:solidFill>
                  <a:srgbClr val="D4D4D4"/>
                </a:solidFill>
                <a:latin typeface="Courier New"/>
                <a:ea typeface="Courier New"/>
                <a:cs typeface="Courier New"/>
                <a:sym typeface="Courier New"/>
              </a:rPr>
              <a:t>         </a:t>
            </a:r>
            <a:r>
              <a:rPr lang="en" sz="1600">
                <a:solidFill>
                  <a:srgbClr val="569CD6"/>
                </a:solidFill>
                <a:latin typeface="Courier New"/>
                <a:ea typeface="Courier New"/>
                <a:cs typeface="Courier New"/>
                <a:sym typeface="Courier New"/>
              </a:rPr>
              <a:t>model</a:t>
            </a:r>
            <a:r>
              <a:rPr lang="en" sz="1600">
                <a:solidFill>
                  <a:srgbClr val="D4D4D4"/>
                </a:solidFill>
                <a:latin typeface="Courier New"/>
                <a:ea typeface="Courier New"/>
                <a:cs typeface="Courier New"/>
                <a:sym typeface="Courier New"/>
              </a:rPr>
              <a:t>: </a:t>
            </a:r>
            <a:r>
              <a:rPr lang="en" sz="1600">
                <a:solidFill>
                  <a:srgbClr val="CE9178"/>
                </a:solidFill>
                <a:latin typeface="Courier New"/>
                <a:ea typeface="Courier New"/>
                <a:cs typeface="Courier New"/>
                <a:sym typeface="Courier New"/>
              </a:rPr>
              <a:t>gpt-4o</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31"/>
          <p:cNvSpPr txBox="1"/>
          <p:nvPr>
            <p:ph idx="6"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Generative AI</a:t>
            </a:r>
            <a:endParaRPr/>
          </a:p>
        </p:txBody>
      </p:sp>
      <p:sp>
        <p:nvSpPr>
          <p:cNvPr id="443" name="Google Shape;443;p31"/>
          <p:cNvSpPr txBox="1"/>
          <p:nvPr>
            <p:ph type="title"/>
          </p:nvPr>
        </p:nvSpPr>
        <p:spPr>
          <a:xfrm>
            <a:off x="1600200" y="1345325"/>
            <a:ext cx="5943600" cy="387600"/>
          </a:xfrm>
          <a:prstGeom prst="rect">
            <a:avLst/>
          </a:prstGeom>
        </p:spPr>
        <p:txBody>
          <a:bodyPr anchorCtr="0" anchor="b" bIns="91425" lIns="91425" spcFirstLastPara="1" rIns="91425" wrap="square" tIns="91425">
            <a:noAutofit/>
          </a:bodyPr>
          <a:lstStyle/>
          <a:p>
            <a:pPr indent="0" lvl="0" marL="0" rtl="0" algn="ctr">
              <a:spcBef>
                <a:spcPts val="0"/>
              </a:spcBef>
              <a:spcAft>
                <a:spcPts val="1200"/>
              </a:spcAft>
              <a:buNone/>
            </a:pPr>
            <a:r>
              <a:rPr lang="en"/>
              <a:t>AI that generates new content</a:t>
            </a:r>
            <a:endParaRPr/>
          </a:p>
        </p:txBody>
      </p:sp>
      <p:sp>
        <p:nvSpPr>
          <p:cNvPr id="444" name="Google Shape;444;p31"/>
          <p:cNvSpPr txBox="1"/>
          <p:nvPr>
            <p:ph idx="1" type="subTitle"/>
          </p:nvPr>
        </p:nvSpPr>
        <p:spPr>
          <a:xfrm>
            <a:off x="1600200" y="1576824"/>
            <a:ext cx="5943600" cy="76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Generative AI is a type of AI that creates new content based on existing content. This is as opposed to the AI technology that came before it, like machine learning, deep learning, neural networks, and others.</a:t>
            </a:r>
            <a:endParaRPr/>
          </a:p>
        </p:txBody>
      </p:sp>
      <p:sp>
        <p:nvSpPr>
          <p:cNvPr id="445" name="Google Shape;445;p31"/>
          <p:cNvSpPr txBox="1"/>
          <p:nvPr>
            <p:ph idx="2" type="title"/>
          </p:nvPr>
        </p:nvSpPr>
        <p:spPr>
          <a:xfrm>
            <a:off x="1600200" y="2491787"/>
            <a:ext cx="5943600" cy="387600"/>
          </a:xfrm>
          <a:prstGeom prst="rect">
            <a:avLst/>
          </a:prstGeom>
        </p:spPr>
        <p:txBody>
          <a:bodyPr anchorCtr="0" anchor="b" bIns="91425" lIns="91425" spcFirstLastPara="1" rIns="91425" wrap="square" tIns="91425">
            <a:noAutofit/>
          </a:bodyPr>
          <a:lstStyle/>
          <a:p>
            <a:pPr indent="0" lvl="0" marL="0" rtl="0" algn="ctr">
              <a:spcBef>
                <a:spcPts val="0"/>
              </a:spcBef>
              <a:spcAft>
                <a:spcPts val="1200"/>
              </a:spcAft>
              <a:buNone/>
            </a:pPr>
            <a:r>
              <a:rPr lang="en"/>
              <a:t>Large Language Model</a:t>
            </a:r>
            <a:endParaRPr/>
          </a:p>
        </p:txBody>
      </p:sp>
      <p:sp>
        <p:nvSpPr>
          <p:cNvPr id="446" name="Google Shape;446;p31"/>
          <p:cNvSpPr txBox="1"/>
          <p:nvPr>
            <p:ph idx="3" type="subTitle"/>
          </p:nvPr>
        </p:nvSpPr>
        <p:spPr>
          <a:xfrm>
            <a:off x="1600200" y="2721226"/>
            <a:ext cx="5943600" cy="78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(LLM) large language model is trained on vast amount of content, typically scraped from the Web, books, papers, etc. Content is transformed into a searchable statistical model.</a:t>
            </a:r>
            <a:endParaRPr/>
          </a:p>
        </p:txBody>
      </p:sp>
      <p:sp>
        <p:nvSpPr>
          <p:cNvPr id="447" name="Google Shape;447;p31"/>
          <p:cNvSpPr txBox="1"/>
          <p:nvPr>
            <p:ph idx="4" type="title"/>
          </p:nvPr>
        </p:nvSpPr>
        <p:spPr>
          <a:xfrm>
            <a:off x="1593425" y="3636142"/>
            <a:ext cx="5943600" cy="387600"/>
          </a:xfrm>
          <a:prstGeom prst="rect">
            <a:avLst/>
          </a:prstGeom>
        </p:spPr>
        <p:txBody>
          <a:bodyPr anchorCtr="0" anchor="b" bIns="91425" lIns="91425" spcFirstLastPara="1" rIns="91425" wrap="square" tIns="91425">
            <a:noAutofit/>
          </a:bodyPr>
          <a:lstStyle/>
          <a:p>
            <a:pPr indent="0" lvl="0" marL="0" rtl="0" algn="ctr">
              <a:spcBef>
                <a:spcPts val="0"/>
              </a:spcBef>
              <a:spcAft>
                <a:spcPts val="1200"/>
              </a:spcAft>
              <a:buNone/>
            </a:pPr>
            <a:r>
              <a:rPr lang="en"/>
              <a:t>Predictions</a:t>
            </a:r>
            <a:endParaRPr/>
          </a:p>
        </p:txBody>
      </p:sp>
      <p:sp>
        <p:nvSpPr>
          <p:cNvPr id="448" name="Google Shape;448;p31"/>
          <p:cNvSpPr txBox="1"/>
          <p:nvPr>
            <p:ph idx="5" type="subTitle"/>
          </p:nvPr>
        </p:nvSpPr>
        <p:spPr>
          <a:xfrm>
            <a:off x="1593425" y="3867801"/>
            <a:ext cx="5943600" cy="76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When prompted with a question, the LLM uses the statistical model to predict the answer, like the next word in a sentence.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76"/>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Invoke the Chat Client</a:t>
            </a:r>
            <a:endParaRPr/>
          </a:p>
        </p:txBody>
      </p:sp>
      <p:sp>
        <p:nvSpPr>
          <p:cNvPr id="1281" name="Google Shape;1281;p76"/>
          <p:cNvSpPr txBox="1"/>
          <p:nvPr>
            <p:ph idx="4294967295" type="subTitle"/>
          </p:nvPr>
        </p:nvSpPr>
        <p:spPr>
          <a:xfrm>
            <a:off x="1145275" y="1112700"/>
            <a:ext cx="7129200" cy="3719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00">
                <a:solidFill>
                  <a:srgbClr val="DCDCAA"/>
                </a:solidFill>
                <a:latin typeface="Courier New"/>
                <a:ea typeface="Courier New"/>
                <a:cs typeface="Courier New"/>
                <a:sym typeface="Courier New"/>
              </a:rPr>
              <a:t>@RestController</a:t>
            </a:r>
            <a:endParaRPr sz="1500">
              <a:solidFill>
                <a:srgbClr val="DCDCAA"/>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500">
                <a:solidFill>
                  <a:srgbClr val="DCDCAA"/>
                </a:solidFill>
                <a:latin typeface="Courier New"/>
                <a:ea typeface="Courier New"/>
                <a:cs typeface="Courier New"/>
                <a:sym typeface="Courier New"/>
              </a:rPr>
              <a:t>public</a:t>
            </a:r>
            <a:r>
              <a:rPr lang="en" sz="1500">
                <a:solidFill>
                  <a:srgbClr val="D4D4D4"/>
                </a:solidFill>
                <a:latin typeface="Courier New"/>
                <a:ea typeface="Courier New"/>
                <a:cs typeface="Courier New"/>
                <a:sym typeface="Courier New"/>
              </a:rPr>
              <a:t> </a:t>
            </a:r>
            <a:r>
              <a:rPr lang="en" sz="1500">
                <a:solidFill>
                  <a:srgbClr val="CE9178"/>
                </a:solidFill>
                <a:latin typeface="Courier New"/>
                <a:ea typeface="Courier New"/>
                <a:cs typeface="Courier New"/>
                <a:sym typeface="Courier New"/>
              </a:rPr>
              <a:t>class</a:t>
            </a:r>
            <a:r>
              <a:rPr lang="en" sz="1500">
                <a:solidFill>
                  <a:srgbClr val="D4D4D4"/>
                </a:solidFill>
                <a:latin typeface="Courier New"/>
                <a:ea typeface="Courier New"/>
                <a:cs typeface="Courier New"/>
                <a:sym typeface="Courier New"/>
              </a:rPr>
              <a:t> </a:t>
            </a:r>
            <a:r>
              <a:rPr lang="en" sz="1500">
                <a:solidFill>
                  <a:srgbClr val="CE9178"/>
                </a:solidFill>
                <a:latin typeface="Courier New"/>
                <a:ea typeface="Courier New"/>
                <a:cs typeface="Courier New"/>
                <a:sym typeface="Courier New"/>
              </a:rPr>
              <a:t>ChatController</a:t>
            </a:r>
            <a:r>
              <a:rPr lang="en" sz="1500">
                <a:solidFill>
                  <a:srgbClr val="D4D4D4"/>
                </a:solidFill>
                <a:latin typeface="Courier New"/>
                <a:ea typeface="Courier New"/>
                <a:cs typeface="Courier New"/>
                <a:sym typeface="Courier New"/>
              </a:rPr>
              <a:t> </a:t>
            </a:r>
            <a:r>
              <a:rPr lang="en" sz="1500">
                <a:solidFill>
                  <a:srgbClr val="CE9178"/>
                </a:solidFill>
                <a:latin typeface="Courier New"/>
                <a:ea typeface="Courier New"/>
                <a:cs typeface="Courier New"/>
                <a:sym typeface="Courier New"/>
              </a:rPr>
              <a:t>{</a:t>
            </a:r>
            <a:endParaRPr sz="1500">
              <a:solidFill>
                <a:srgbClr val="D4D4D4"/>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500">
                <a:solidFill>
                  <a:srgbClr val="D4D4D4"/>
                </a:solidFill>
                <a:latin typeface="Courier New"/>
                <a:ea typeface="Courier New"/>
                <a:cs typeface="Courier New"/>
                <a:sym typeface="Courier New"/>
              </a:rPr>
              <a:t>   </a:t>
            </a:r>
            <a:r>
              <a:rPr lang="en" sz="1500">
                <a:solidFill>
                  <a:srgbClr val="DCDCAA"/>
                </a:solidFill>
                <a:latin typeface="Courier New"/>
                <a:ea typeface="Courier New"/>
                <a:cs typeface="Courier New"/>
                <a:sym typeface="Courier New"/>
              </a:rPr>
              <a:t>private</a:t>
            </a:r>
            <a:r>
              <a:rPr lang="en" sz="1500">
                <a:solidFill>
                  <a:srgbClr val="D4D4D4"/>
                </a:solidFill>
                <a:latin typeface="Courier New"/>
                <a:ea typeface="Courier New"/>
                <a:cs typeface="Courier New"/>
                <a:sym typeface="Courier New"/>
              </a:rPr>
              <a:t> </a:t>
            </a:r>
            <a:r>
              <a:rPr lang="en" sz="1500">
                <a:solidFill>
                  <a:srgbClr val="CE9178"/>
                </a:solidFill>
                <a:latin typeface="Courier New"/>
                <a:ea typeface="Courier New"/>
                <a:cs typeface="Courier New"/>
                <a:sym typeface="Courier New"/>
              </a:rPr>
              <a:t>final</a:t>
            </a:r>
            <a:r>
              <a:rPr lang="en" sz="1500">
                <a:solidFill>
                  <a:srgbClr val="D4D4D4"/>
                </a:solidFill>
                <a:latin typeface="Courier New"/>
                <a:ea typeface="Courier New"/>
                <a:cs typeface="Courier New"/>
                <a:sym typeface="Courier New"/>
              </a:rPr>
              <a:t> </a:t>
            </a:r>
            <a:r>
              <a:rPr lang="en" sz="1500">
                <a:solidFill>
                  <a:srgbClr val="CE9178"/>
                </a:solidFill>
                <a:latin typeface="Courier New"/>
                <a:ea typeface="Courier New"/>
                <a:cs typeface="Courier New"/>
                <a:sym typeface="Courier New"/>
              </a:rPr>
              <a:t>ChatClient</a:t>
            </a:r>
            <a:r>
              <a:rPr lang="en" sz="1500">
                <a:solidFill>
                  <a:srgbClr val="D4D4D4"/>
                </a:solidFill>
                <a:latin typeface="Courier New"/>
                <a:ea typeface="Courier New"/>
                <a:cs typeface="Courier New"/>
                <a:sym typeface="Courier New"/>
              </a:rPr>
              <a:t> </a:t>
            </a:r>
            <a:r>
              <a:rPr lang="en" sz="1500">
                <a:solidFill>
                  <a:srgbClr val="CE9178"/>
                </a:solidFill>
                <a:latin typeface="Courier New"/>
                <a:ea typeface="Courier New"/>
                <a:cs typeface="Courier New"/>
                <a:sym typeface="Courier New"/>
              </a:rPr>
              <a:t>chatClient</a:t>
            </a:r>
            <a:r>
              <a:rPr lang="en" sz="1500">
                <a:solidFill>
                  <a:srgbClr val="D4D4D4"/>
                </a:solidFill>
                <a:latin typeface="Courier New"/>
                <a:ea typeface="Courier New"/>
                <a:cs typeface="Courier New"/>
                <a:sym typeface="Courier New"/>
              </a:rPr>
              <a:t>;</a:t>
            </a:r>
            <a:endParaRPr sz="1500">
              <a:solidFill>
                <a:srgbClr val="D4D4D4"/>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500">
              <a:solidFill>
                <a:srgbClr val="D4D4D4"/>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500">
                <a:solidFill>
                  <a:srgbClr val="D4D4D4"/>
                </a:solidFill>
                <a:latin typeface="Courier New"/>
                <a:ea typeface="Courier New"/>
                <a:cs typeface="Courier New"/>
                <a:sym typeface="Courier New"/>
              </a:rPr>
              <a:t>   </a:t>
            </a:r>
            <a:r>
              <a:rPr lang="en" sz="1500">
                <a:solidFill>
                  <a:srgbClr val="DCDCAA"/>
                </a:solidFill>
                <a:latin typeface="Courier New"/>
                <a:ea typeface="Courier New"/>
                <a:cs typeface="Courier New"/>
                <a:sym typeface="Courier New"/>
              </a:rPr>
              <a:t>public</a:t>
            </a:r>
            <a:r>
              <a:rPr lang="en" sz="1500">
                <a:solidFill>
                  <a:srgbClr val="D4D4D4"/>
                </a:solidFill>
                <a:latin typeface="Courier New"/>
                <a:ea typeface="Courier New"/>
                <a:cs typeface="Courier New"/>
                <a:sym typeface="Courier New"/>
              </a:rPr>
              <a:t> </a:t>
            </a:r>
            <a:r>
              <a:rPr lang="en" sz="1500">
                <a:solidFill>
                  <a:srgbClr val="CE9178"/>
                </a:solidFill>
                <a:latin typeface="Courier New"/>
                <a:ea typeface="Courier New"/>
                <a:cs typeface="Courier New"/>
                <a:sym typeface="Courier New"/>
              </a:rPr>
              <a:t>ChatController</a:t>
            </a:r>
            <a:r>
              <a:rPr lang="en" sz="1500">
                <a:solidFill>
                  <a:srgbClr val="D4D4D4"/>
                </a:solidFill>
                <a:latin typeface="Courier New"/>
                <a:ea typeface="Courier New"/>
                <a:cs typeface="Courier New"/>
                <a:sym typeface="Courier New"/>
              </a:rPr>
              <a:t>(</a:t>
            </a:r>
            <a:r>
              <a:rPr lang="en" sz="1600">
                <a:solidFill>
                  <a:srgbClr val="DCDCAA"/>
                </a:solidFill>
                <a:latin typeface="Courier New"/>
                <a:ea typeface="Courier New"/>
                <a:cs typeface="Courier New"/>
                <a:sym typeface="Courier New"/>
              </a:rPr>
              <a:t>ChatClient.Builder</a:t>
            </a:r>
            <a:r>
              <a:rPr lang="en" sz="1600">
                <a:solidFill>
                  <a:srgbClr val="D4D4D4"/>
                </a:solidFill>
                <a:latin typeface="Courier New"/>
                <a:ea typeface="Courier New"/>
                <a:cs typeface="Courier New"/>
                <a:sym typeface="Courier New"/>
              </a:rPr>
              <a:t> </a:t>
            </a:r>
            <a:r>
              <a:rPr lang="en" sz="1600">
                <a:solidFill>
                  <a:srgbClr val="CE9178"/>
                </a:solidFill>
                <a:latin typeface="Courier New"/>
                <a:ea typeface="Courier New"/>
                <a:cs typeface="Courier New"/>
                <a:sym typeface="Courier New"/>
              </a:rPr>
              <a:t>builder</a:t>
            </a:r>
            <a:r>
              <a:rPr lang="en" sz="1500">
                <a:solidFill>
                  <a:srgbClr val="D4D4D4"/>
                </a:solidFill>
                <a:latin typeface="Courier New"/>
                <a:ea typeface="Courier New"/>
                <a:cs typeface="Courier New"/>
                <a:sym typeface="Courier New"/>
              </a:rPr>
              <a:t>) </a:t>
            </a:r>
            <a:r>
              <a:rPr lang="en" sz="1500">
                <a:solidFill>
                  <a:srgbClr val="CE9178"/>
                </a:solidFill>
                <a:latin typeface="Courier New"/>
                <a:ea typeface="Courier New"/>
                <a:cs typeface="Courier New"/>
                <a:sym typeface="Courier New"/>
              </a:rPr>
              <a:t>{</a:t>
            </a:r>
            <a:endParaRPr sz="1500">
              <a:solidFill>
                <a:srgbClr val="CE9178"/>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500">
                <a:solidFill>
                  <a:srgbClr val="D4D4D4"/>
                </a:solidFill>
                <a:latin typeface="Courier New"/>
                <a:ea typeface="Courier New"/>
                <a:cs typeface="Courier New"/>
                <a:sym typeface="Courier New"/>
              </a:rPr>
              <a:t>       </a:t>
            </a:r>
            <a:r>
              <a:rPr lang="en" sz="1500">
                <a:solidFill>
                  <a:srgbClr val="DCDCAA"/>
                </a:solidFill>
                <a:latin typeface="Courier New"/>
                <a:ea typeface="Courier New"/>
                <a:cs typeface="Courier New"/>
                <a:sym typeface="Courier New"/>
              </a:rPr>
              <a:t>this.chatClient</a:t>
            </a:r>
            <a:r>
              <a:rPr lang="en" sz="1500">
                <a:solidFill>
                  <a:srgbClr val="D4D4D4"/>
                </a:solidFill>
                <a:latin typeface="Courier New"/>
                <a:ea typeface="Courier New"/>
                <a:cs typeface="Courier New"/>
                <a:sym typeface="Courier New"/>
              </a:rPr>
              <a:t> </a:t>
            </a:r>
            <a:r>
              <a:rPr lang="en" sz="1500">
                <a:solidFill>
                  <a:srgbClr val="CE9178"/>
                </a:solidFill>
                <a:latin typeface="Courier New"/>
                <a:ea typeface="Courier New"/>
                <a:cs typeface="Courier New"/>
                <a:sym typeface="Courier New"/>
              </a:rPr>
              <a:t>=</a:t>
            </a:r>
            <a:r>
              <a:rPr lang="en" sz="1500">
                <a:solidFill>
                  <a:srgbClr val="D4D4D4"/>
                </a:solidFill>
                <a:latin typeface="Courier New"/>
                <a:ea typeface="Courier New"/>
                <a:cs typeface="Courier New"/>
                <a:sym typeface="Courier New"/>
              </a:rPr>
              <a:t> </a:t>
            </a:r>
            <a:r>
              <a:rPr lang="en" sz="1600">
                <a:solidFill>
                  <a:srgbClr val="CE9178"/>
                </a:solidFill>
                <a:latin typeface="Courier New"/>
                <a:ea typeface="Courier New"/>
                <a:cs typeface="Courier New"/>
                <a:sym typeface="Courier New"/>
              </a:rPr>
              <a:t>builder.build</a:t>
            </a:r>
            <a:r>
              <a:rPr lang="en" sz="1600">
                <a:solidFill>
                  <a:srgbClr val="D4D4D4"/>
                </a:solidFill>
                <a:latin typeface="Courier New"/>
                <a:ea typeface="Courier New"/>
                <a:cs typeface="Courier New"/>
                <a:sym typeface="Courier New"/>
              </a:rPr>
              <a:t>()</a:t>
            </a:r>
            <a:r>
              <a:rPr lang="en" sz="1500">
                <a:solidFill>
                  <a:srgbClr val="D4D4D4"/>
                </a:solidFill>
                <a:latin typeface="Courier New"/>
                <a:ea typeface="Courier New"/>
                <a:cs typeface="Courier New"/>
                <a:sym typeface="Courier New"/>
              </a:rPr>
              <a:t>;</a:t>
            </a:r>
            <a:endParaRPr sz="1500">
              <a:solidFill>
                <a:srgbClr val="D4D4D4"/>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500">
                <a:solidFill>
                  <a:srgbClr val="D4D4D4"/>
                </a:solidFill>
                <a:latin typeface="Courier New"/>
                <a:ea typeface="Courier New"/>
                <a:cs typeface="Courier New"/>
                <a:sym typeface="Courier New"/>
              </a:rPr>
              <a:t>   }</a:t>
            </a:r>
            <a:endParaRPr sz="1500">
              <a:solidFill>
                <a:srgbClr val="D4D4D4"/>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500">
              <a:solidFill>
                <a:srgbClr val="D4D4D4"/>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500">
                <a:solidFill>
                  <a:srgbClr val="D4D4D4"/>
                </a:solidFill>
                <a:latin typeface="Courier New"/>
                <a:ea typeface="Courier New"/>
                <a:cs typeface="Courier New"/>
                <a:sym typeface="Courier New"/>
              </a:rPr>
              <a:t>   </a:t>
            </a:r>
            <a:r>
              <a:rPr lang="en" sz="1500">
                <a:solidFill>
                  <a:srgbClr val="DCDCAA"/>
                </a:solidFill>
                <a:latin typeface="Courier New"/>
                <a:ea typeface="Courier New"/>
                <a:cs typeface="Courier New"/>
                <a:sym typeface="Courier New"/>
              </a:rPr>
              <a:t>@GetMapping("/chat"</a:t>
            </a:r>
            <a:r>
              <a:rPr lang="en" sz="1500">
                <a:solidFill>
                  <a:srgbClr val="D4D4D4"/>
                </a:solidFill>
                <a:latin typeface="Courier New"/>
                <a:ea typeface="Courier New"/>
                <a:cs typeface="Courier New"/>
                <a:sym typeface="Courier New"/>
              </a:rPr>
              <a:t>)</a:t>
            </a:r>
            <a:endParaRPr sz="1500">
              <a:solidFill>
                <a:srgbClr val="D4D4D4"/>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500">
                <a:solidFill>
                  <a:srgbClr val="D4D4D4"/>
                </a:solidFill>
                <a:latin typeface="Courier New"/>
                <a:ea typeface="Courier New"/>
                <a:cs typeface="Courier New"/>
                <a:sym typeface="Courier New"/>
              </a:rPr>
              <a:t>   </a:t>
            </a:r>
            <a:r>
              <a:rPr lang="en" sz="1500">
                <a:solidFill>
                  <a:srgbClr val="DCDCAA"/>
                </a:solidFill>
                <a:latin typeface="Courier New"/>
                <a:ea typeface="Courier New"/>
                <a:cs typeface="Courier New"/>
                <a:sym typeface="Courier New"/>
              </a:rPr>
              <a:t>public</a:t>
            </a:r>
            <a:r>
              <a:rPr lang="en" sz="1500">
                <a:solidFill>
                  <a:srgbClr val="D4D4D4"/>
                </a:solidFill>
                <a:latin typeface="Courier New"/>
                <a:ea typeface="Courier New"/>
                <a:cs typeface="Courier New"/>
                <a:sym typeface="Courier New"/>
              </a:rPr>
              <a:t> </a:t>
            </a:r>
            <a:r>
              <a:rPr lang="en" sz="1500">
                <a:solidFill>
                  <a:srgbClr val="CE9178"/>
                </a:solidFill>
                <a:latin typeface="Courier New"/>
                <a:ea typeface="Courier New"/>
                <a:cs typeface="Courier New"/>
                <a:sym typeface="Courier New"/>
              </a:rPr>
              <a:t>String</a:t>
            </a:r>
            <a:r>
              <a:rPr lang="en" sz="1500">
                <a:solidFill>
                  <a:srgbClr val="D4D4D4"/>
                </a:solidFill>
                <a:latin typeface="Courier New"/>
                <a:ea typeface="Courier New"/>
                <a:cs typeface="Courier New"/>
                <a:sym typeface="Courier New"/>
              </a:rPr>
              <a:t> </a:t>
            </a:r>
            <a:r>
              <a:rPr lang="en" sz="1500">
                <a:solidFill>
                  <a:srgbClr val="CE9178"/>
                </a:solidFill>
                <a:latin typeface="Courier New"/>
                <a:ea typeface="Courier New"/>
                <a:cs typeface="Courier New"/>
                <a:sym typeface="Courier New"/>
              </a:rPr>
              <a:t>simplePrompt</a:t>
            </a:r>
            <a:r>
              <a:rPr lang="en" sz="1500">
                <a:solidFill>
                  <a:srgbClr val="D4D4D4"/>
                </a:solidFill>
                <a:latin typeface="Courier New"/>
                <a:ea typeface="Courier New"/>
                <a:cs typeface="Courier New"/>
                <a:sym typeface="Courier New"/>
              </a:rPr>
              <a:t>(</a:t>
            </a:r>
            <a:r>
              <a:rPr lang="en" sz="1500">
                <a:solidFill>
                  <a:srgbClr val="DCDCAA"/>
                </a:solidFill>
                <a:latin typeface="Courier New"/>
                <a:ea typeface="Courier New"/>
                <a:cs typeface="Courier New"/>
                <a:sym typeface="Courier New"/>
              </a:rPr>
              <a:t>@RequestParam</a:t>
            </a:r>
            <a:r>
              <a:rPr lang="en" sz="1500">
                <a:solidFill>
                  <a:srgbClr val="D4D4D4"/>
                </a:solidFill>
                <a:latin typeface="Courier New"/>
                <a:ea typeface="Courier New"/>
                <a:cs typeface="Courier New"/>
                <a:sym typeface="Courier New"/>
              </a:rPr>
              <a:t> </a:t>
            </a:r>
            <a:r>
              <a:rPr lang="en" sz="1500">
                <a:solidFill>
                  <a:srgbClr val="CE9178"/>
                </a:solidFill>
                <a:latin typeface="Courier New"/>
                <a:ea typeface="Courier New"/>
                <a:cs typeface="Courier New"/>
                <a:sym typeface="Courier New"/>
              </a:rPr>
              <a:t>String</a:t>
            </a:r>
            <a:r>
              <a:rPr lang="en" sz="1500">
                <a:solidFill>
                  <a:srgbClr val="D4D4D4"/>
                </a:solidFill>
                <a:latin typeface="Courier New"/>
                <a:ea typeface="Courier New"/>
                <a:cs typeface="Courier New"/>
                <a:sym typeface="Courier New"/>
              </a:rPr>
              <a:t> </a:t>
            </a:r>
            <a:r>
              <a:rPr lang="en" sz="1500">
                <a:solidFill>
                  <a:srgbClr val="CE9178"/>
                </a:solidFill>
                <a:latin typeface="Courier New"/>
                <a:ea typeface="Courier New"/>
                <a:cs typeface="Courier New"/>
                <a:sym typeface="Courier New"/>
              </a:rPr>
              <a:t>message</a:t>
            </a:r>
            <a:r>
              <a:rPr lang="en" sz="1500">
                <a:solidFill>
                  <a:srgbClr val="D4D4D4"/>
                </a:solidFill>
                <a:latin typeface="Courier New"/>
                <a:ea typeface="Courier New"/>
                <a:cs typeface="Courier New"/>
                <a:sym typeface="Courier New"/>
              </a:rPr>
              <a:t>) {</a:t>
            </a:r>
            <a:endParaRPr sz="1500">
              <a:solidFill>
                <a:srgbClr val="D4D4D4"/>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500">
                <a:solidFill>
                  <a:srgbClr val="D4D4D4"/>
                </a:solidFill>
                <a:latin typeface="Courier New"/>
                <a:ea typeface="Courier New"/>
                <a:cs typeface="Courier New"/>
                <a:sym typeface="Courier New"/>
              </a:rPr>
              <a:t>       </a:t>
            </a:r>
            <a:r>
              <a:rPr lang="en" sz="1500">
                <a:solidFill>
                  <a:srgbClr val="C586C0"/>
                </a:solidFill>
                <a:latin typeface="Courier New"/>
                <a:ea typeface="Courier New"/>
                <a:cs typeface="Courier New"/>
                <a:sym typeface="Courier New"/>
              </a:rPr>
              <a:t>return</a:t>
            </a:r>
            <a:r>
              <a:rPr lang="en" sz="1500">
                <a:solidFill>
                  <a:srgbClr val="D4D4D4"/>
                </a:solidFill>
                <a:latin typeface="Courier New"/>
                <a:ea typeface="Courier New"/>
                <a:cs typeface="Courier New"/>
                <a:sym typeface="Courier New"/>
              </a:rPr>
              <a:t> </a:t>
            </a:r>
            <a:r>
              <a:rPr lang="en" sz="1500">
                <a:solidFill>
                  <a:srgbClr val="CE9178"/>
                </a:solidFill>
                <a:latin typeface="Courier New"/>
                <a:ea typeface="Courier New"/>
                <a:cs typeface="Courier New"/>
                <a:sym typeface="Courier New"/>
              </a:rPr>
              <a:t>chatClient.prompt</a:t>
            </a:r>
            <a:r>
              <a:rPr lang="en" sz="1500">
                <a:solidFill>
                  <a:srgbClr val="D4D4D4"/>
                </a:solidFill>
                <a:latin typeface="Courier New"/>
                <a:ea typeface="Courier New"/>
                <a:cs typeface="Courier New"/>
                <a:sym typeface="Courier New"/>
              </a:rPr>
              <a:t>()</a:t>
            </a:r>
            <a:endParaRPr sz="1500">
              <a:solidFill>
                <a:srgbClr val="D4D4D4"/>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500">
                <a:solidFill>
                  <a:srgbClr val="D4D4D4"/>
                </a:solidFill>
                <a:latin typeface="Courier New"/>
                <a:ea typeface="Courier New"/>
                <a:cs typeface="Courier New"/>
                <a:sym typeface="Courier New"/>
              </a:rPr>
              <a:t>               </a:t>
            </a:r>
            <a:r>
              <a:rPr lang="en" sz="1500">
                <a:solidFill>
                  <a:srgbClr val="DCDCAA"/>
                </a:solidFill>
                <a:latin typeface="Courier New"/>
                <a:ea typeface="Courier New"/>
                <a:cs typeface="Courier New"/>
                <a:sym typeface="Courier New"/>
              </a:rPr>
              <a:t>.user(message</a:t>
            </a:r>
            <a:r>
              <a:rPr lang="en" sz="1500">
                <a:solidFill>
                  <a:srgbClr val="D4D4D4"/>
                </a:solidFill>
                <a:latin typeface="Courier New"/>
                <a:ea typeface="Courier New"/>
                <a:cs typeface="Courier New"/>
                <a:sym typeface="Courier New"/>
              </a:rPr>
              <a:t>)</a:t>
            </a:r>
            <a:endParaRPr sz="1500">
              <a:solidFill>
                <a:srgbClr val="D4D4D4"/>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500">
                <a:solidFill>
                  <a:srgbClr val="D4D4D4"/>
                </a:solidFill>
                <a:latin typeface="Courier New"/>
                <a:ea typeface="Courier New"/>
                <a:cs typeface="Courier New"/>
                <a:sym typeface="Courier New"/>
              </a:rPr>
              <a:t>               </a:t>
            </a:r>
            <a:r>
              <a:rPr lang="en" sz="1500">
                <a:solidFill>
                  <a:srgbClr val="DCDCAA"/>
                </a:solidFill>
                <a:latin typeface="Courier New"/>
                <a:ea typeface="Courier New"/>
                <a:cs typeface="Courier New"/>
                <a:sym typeface="Courier New"/>
              </a:rPr>
              <a:t>.call</a:t>
            </a:r>
            <a:r>
              <a:rPr lang="en" sz="1500">
                <a:solidFill>
                  <a:srgbClr val="D4D4D4"/>
                </a:solidFill>
                <a:latin typeface="Courier New"/>
                <a:ea typeface="Courier New"/>
                <a:cs typeface="Courier New"/>
                <a:sym typeface="Courier New"/>
              </a:rPr>
              <a:t>()</a:t>
            </a:r>
            <a:r>
              <a:rPr lang="en" sz="1500">
                <a:solidFill>
                  <a:srgbClr val="DCDCAA"/>
                </a:solidFill>
                <a:latin typeface="Courier New"/>
                <a:ea typeface="Courier New"/>
                <a:cs typeface="Courier New"/>
                <a:sym typeface="Courier New"/>
              </a:rPr>
              <a:t>.content</a:t>
            </a:r>
            <a:r>
              <a:rPr lang="en" sz="1500">
                <a:solidFill>
                  <a:srgbClr val="D4D4D4"/>
                </a:solidFill>
                <a:latin typeface="Courier New"/>
                <a:ea typeface="Courier New"/>
                <a:cs typeface="Courier New"/>
                <a:sym typeface="Courier New"/>
              </a:rPr>
              <a:t>(); </a:t>
            </a:r>
            <a:endParaRPr sz="1500">
              <a:solidFill>
                <a:srgbClr val="D4D4D4"/>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500">
                <a:solidFill>
                  <a:srgbClr val="D4D4D4"/>
                </a:solidFill>
                <a:latin typeface="Courier New"/>
                <a:ea typeface="Courier New"/>
                <a:cs typeface="Courier New"/>
                <a:sym typeface="Courier New"/>
              </a:rPr>
              <a:t>   }</a:t>
            </a:r>
            <a:endParaRPr sz="1500">
              <a:solidFill>
                <a:srgbClr val="D4D4D4"/>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500">
                <a:solidFill>
                  <a:srgbClr val="D4D4D4"/>
                </a:solidFill>
                <a:latin typeface="Courier New"/>
                <a:ea typeface="Courier New"/>
                <a:cs typeface="Courier New"/>
                <a:sym typeface="Courier New"/>
              </a:rPr>
              <a:t>}</a:t>
            </a:r>
            <a:endParaRPr sz="1500">
              <a:solidFill>
                <a:srgbClr val="D4D4D4"/>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a:latin typeface="Courier New"/>
              <a:ea typeface="Courier New"/>
              <a:cs typeface="Courier New"/>
              <a:sym typeface="Courier New"/>
            </a:endParaRPr>
          </a:p>
        </p:txBody>
      </p:sp>
      <p:sp>
        <p:nvSpPr>
          <p:cNvPr id="1282" name="Google Shape;1282;p76"/>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77"/>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77"/>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Prompt Stuffing</a:t>
            </a:r>
            <a:endParaRPr/>
          </a:p>
        </p:txBody>
      </p:sp>
      <p:pic>
        <p:nvPicPr>
          <p:cNvPr id="1289" name="Google Shape;1289;p77"/>
          <p:cNvPicPr preferRelativeResize="0"/>
          <p:nvPr/>
        </p:nvPicPr>
        <p:blipFill>
          <a:blip r:embed="rId3">
            <a:alphaModFix/>
          </a:blip>
          <a:stretch>
            <a:fillRect/>
          </a:stretch>
        </p:blipFill>
        <p:spPr>
          <a:xfrm>
            <a:off x="747775" y="2571750"/>
            <a:ext cx="7219950" cy="2343150"/>
          </a:xfrm>
          <a:prstGeom prst="rect">
            <a:avLst/>
          </a:prstGeom>
          <a:noFill/>
          <a:ln>
            <a:noFill/>
          </a:ln>
        </p:spPr>
      </p:pic>
      <p:sp>
        <p:nvSpPr>
          <p:cNvPr id="1290" name="Google Shape;1290;p77"/>
          <p:cNvSpPr txBox="1"/>
          <p:nvPr/>
        </p:nvSpPr>
        <p:spPr>
          <a:xfrm>
            <a:off x="832150" y="1349925"/>
            <a:ext cx="7051200" cy="10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Karla"/>
                <a:ea typeface="Karla"/>
                <a:cs typeface="Karla"/>
                <a:sym typeface="Karla"/>
              </a:rPr>
              <a:t>For non-vector store data, use prompt stuffing to put data into the prompt along with the user's question. </a:t>
            </a:r>
            <a:endParaRPr>
              <a:solidFill>
                <a:schemeClr val="lt1"/>
              </a:solidFill>
              <a:latin typeface="Karla"/>
              <a:ea typeface="Karla"/>
              <a:cs typeface="Karla"/>
              <a:sym typeface="Karla"/>
            </a:endParaRPr>
          </a:p>
          <a:p>
            <a:pPr indent="0" lvl="0" marL="0" rtl="0" algn="l">
              <a:spcBef>
                <a:spcPts val="0"/>
              </a:spcBef>
              <a:spcAft>
                <a:spcPts val="0"/>
              </a:spcAft>
              <a:buNone/>
            </a:pPr>
            <a:r>
              <a:t/>
            </a:r>
            <a:endParaRPr>
              <a:solidFill>
                <a:schemeClr val="lt1"/>
              </a:solidFill>
              <a:latin typeface="Karla"/>
              <a:ea typeface="Karla"/>
              <a:cs typeface="Karla"/>
              <a:sym typeface="Karla"/>
            </a:endParaRPr>
          </a:p>
          <a:p>
            <a:pPr indent="0" lvl="0" marL="0" rtl="0" algn="l">
              <a:spcBef>
                <a:spcPts val="0"/>
              </a:spcBef>
              <a:spcAft>
                <a:spcPts val="0"/>
              </a:spcAft>
              <a:buNone/>
            </a:pPr>
            <a:r>
              <a:rPr lang="en">
                <a:solidFill>
                  <a:schemeClr val="lt1"/>
                </a:solidFill>
                <a:latin typeface="Karla"/>
                <a:ea typeface="Karla"/>
                <a:cs typeface="Karla"/>
                <a:sym typeface="Karla"/>
              </a:rPr>
              <a:t>This example assumes that "listings" come from a company database.</a:t>
            </a:r>
            <a:endParaRPr>
              <a:solidFill>
                <a:schemeClr val="lt1"/>
              </a:solidFill>
              <a:latin typeface="Karla"/>
              <a:ea typeface="Karla"/>
              <a:cs typeface="Karla"/>
              <a:sym typeface="Karla"/>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78"/>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78"/>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Retrieval-Augmented Generation</a:t>
            </a:r>
            <a:endParaRPr/>
          </a:p>
        </p:txBody>
      </p:sp>
      <p:pic>
        <p:nvPicPr>
          <p:cNvPr id="1297" name="Google Shape;1297;p78"/>
          <p:cNvPicPr preferRelativeResize="0"/>
          <p:nvPr/>
        </p:nvPicPr>
        <p:blipFill>
          <a:blip r:embed="rId3">
            <a:alphaModFix/>
          </a:blip>
          <a:stretch>
            <a:fillRect/>
          </a:stretch>
        </p:blipFill>
        <p:spPr>
          <a:xfrm>
            <a:off x="152400" y="1314475"/>
            <a:ext cx="8839199" cy="3100383"/>
          </a:xfrm>
          <a:prstGeom prst="rect">
            <a:avLst/>
          </a:prstGeom>
          <a:noFill/>
          <a:ln>
            <a:noFill/>
          </a:ln>
        </p:spPr>
      </p:pic>
      <p:sp>
        <p:nvSpPr>
          <p:cNvPr id="1298" name="Google Shape;1298;p78"/>
          <p:cNvSpPr txBox="1"/>
          <p:nvPr/>
        </p:nvSpPr>
        <p:spPr>
          <a:xfrm>
            <a:off x="68100" y="4498525"/>
            <a:ext cx="9007800" cy="5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Karla"/>
                <a:ea typeface="Karla"/>
                <a:cs typeface="Karla"/>
                <a:sym typeface="Karla"/>
              </a:rPr>
              <a:t>For RAG, if your company data embeddings are in a vector store, you can pass in the vector store. See demo 4.</a:t>
            </a:r>
            <a:endParaRPr>
              <a:solidFill>
                <a:schemeClr val="lt1"/>
              </a:solidFill>
              <a:latin typeface="Karla"/>
              <a:ea typeface="Karla"/>
              <a:cs typeface="Karla"/>
              <a:sym typeface="Karla"/>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sp>
        <p:nvSpPr>
          <p:cNvPr id="1303" name="Google Shape;1303;p79"/>
          <p:cNvSpPr/>
          <p:nvPr/>
        </p:nvSpPr>
        <p:spPr>
          <a:xfrm>
            <a:off x="1414925" y="1163125"/>
            <a:ext cx="6432000" cy="2278500"/>
          </a:xfrm>
          <a:prstGeom prst="snip2DiagRect">
            <a:avLst>
              <a:gd fmla="val 0" name="adj1"/>
              <a:gd fmla="val 16667"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79"/>
          <p:cNvSpPr txBox="1"/>
          <p:nvPr>
            <p:ph type="title"/>
          </p:nvPr>
        </p:nvSpPr>
        <p:spPr>
          <a:xfrm>
            <a:off x="1414925" y="1163125"/>
            <a:ext cx="6432000" cy="230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500"/>
              <a:t>Demo 4</a:t>
            </a:r>
            <a:endParaRPr sz="4500"/>
          </a:p>
          <a:p>
            <a:pPr indent="0" lvl="0" marL="0" rtl="0" algn="ctr">
              <a:spcBef>
                <a:spcPts val="0"/>
              </a:spcBef>
              <a:spcAft>
                <a:spcPts val="0"/>
              </a:spcAft>
              <a:buNone/>
            </a:pPr>
            <a:r>
              <a:rPr lang="en" sz="2400"/>
              <a:t>R</a:t>
            </a:r>
            <a:r>
              <a:rPr lang="en" sz="2400"/>
              <a:t>ewrite </a:t>
            </a:r>
            <a:r>
              <a:rPr lang="en" sz="2400"/>
              <a:t>AirBnb Listing using Retrieval-augmented Generation</a:t>
            </a:r>
            <a:endParaRPr sz="2400"/>
          </a:p>
        </p:txBody>
      </p:sp>
      <p:sp>
        <p:nvSpPr>
          <p:cNvPr id="1305" name="Google Shape;1305;p79"/>
          <p:cNvSpPr txBox="1"/>
          <p:nvPr/>
        </p:nvSpPr>
        <p:spPr>
          <a:xfrm>
            <a:off x="1846575" y="3748150"/>
            <a:ext cx="5519100" cy="106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067D17"/>
                </a:solidFill>
                <a:highlight>
                  <a:srgbClr val="EDFCED"/>
                </a:highlight>
                <a:latin typeface="Courier New"/>
                <a:ea typeface="Courier New"/>
                <a:cs typeface="Courier New"/>
                <a:sym typeface="Courier New"/>
              </a:rPr>
              <a:t>. ./.env</a:t>
            </a:r>
            <a:endParaRPr sz="1000">
              <a:solidFill>
                <a:srgbClr val="067D17"/>
              </a:solidFill>
              <a:highlight>
                <a:srgbClr val="EDFCED"/>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solidFill>
                  <a:srgbClr val="067D17"/>
                </a:solidFill>
                <a:highlight>
                  <a:srgbClr val="EDFCED"/>
                </a:highlight>
                <a:latin typeface="Courier New"/>
                <a:ea typeface="Courier New"/>
                <a:cs typeface="Courier New"/>
                <a:sym typeface="Courier New"/>
              </a:rPr>
              <a:t>mvn spring-boot:run</a:t>
            </a:r>
            <a:endParaRPr sz="1000">
              <a:solidFill>
                <a:srgbClr val="067D17"/>
              </a:solidFill>
              <a:highlight>
                <a:srgbClr val="EDFCED"/>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000">
              <a:solidFill>
                <a:srgbClr val="067D17"/>
              </a:solidFill>
              <a:highlight>
                <a:srgbClr val="EDFCED"/>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solidFill>
                  <a:srgbClr val="067D17"/>
                </a:solidFill>
                <a:highlight>
                  <a:srgbClr val="EDFCED"/>
                </a:highlight>
                <a:latin typeface="Courier New"/>
                <a:ea typeface="Courier New"/>
                <a:cs typeface="Courier New"/>
                <a:sym typeface="Courier New"/>
              </a:rPr>
              <a:t>http ":8080/rag?message=2-bedroom 2-bathroom close to downtown Austin"</a:t>
            </a:r>
            <a:endParaRPr sz="1000">
              <a:solidFill>
                <a:srgbClr val="067D17"/>
              </a:solidFill>
              <a:highlight>
                <a:srgbClr val="EDFCED"/>
              </a:highlight>
              <a:latin typeface="Courier New"/>
              <a:ea typeface="Courier New"/>
              <a:cs typeface="Courier New"/>
              <a:sym typeface="Courier New"/>
            </a:endParaRPr>
          </a:p>
          <a:p>
            <a:pPr indent="0" lvl="0" marL="0" rtl="0" algn="l">
              <a:spcBef>
                <a:spcPts val="0"/>
              </a:spcBef>
              <a:spcAft>
                <a:spcPts val="0"/>
              </a:spcAft>
              <a:buNone/>
            </a:pPr>
            <a:r>
              <a:t/>
            </a:r>
            <a:endParaRPr>
              <a:solidFill>
                <a:schemeClr val="lt1"/>
              </a:solidFill>
              <a:latin typeface="Karla"/>
              <a:ea typeface="Karla"/>
              <a:cs typeface="Karla"/>
              <a:sym typeface="Karla"/>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sp>
        <p:nvSpPr>
          <p:cNvPr id="1310" name="Google Shape;1310;p80"/>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Stateful Converatations</a:t>
            </a:r>
            <a:endParaRPr/>
          </a:p>
        </p:txBody>
      </p:sp>
      <p:sp>
        <p:nvSpPr>
          <p:cNvPr id="1311" name="Google Shape;1311;p80"/>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2" name="Google Shape;1312;p80"/>
          <p:cNvPicPr preferRelativeResize="0"/>
          <p:nvPr/>
        </p:nvPicPr>
        <p:blipFill>
          <a:blip r:embed="rId3">
            <a:alphaModFix/>
          </a:blip>
          <a:stretch>
            <a:fillRect/>
          </a:stretch>
        </p:blipFill>
        <p:spPr>
          <a:xfrm>
            <a:off x="1725575" y="3106659"/>
            <a:ext cx="5692838" cy="1911566"/>
          </a:xfrm>
          <a:prstGeom prst="rect">
            <a:avLst/>
          </a:prstGeom>
          <a:noFill/>
          <a:ln>
            <a:noFill/>
          </a:ln>
        </p:spPr>
      </p:pic>
      <p:pic>
        <p:nvPicPr>
          <p:cNvPr id="1313" name="Google Shape;1313;p80"/>
          <p:cNvPicPr preferRelativeResize="0"/>
          <p:nvPr/>
        </p:nvPicPr>
        <p:blipFill>
          <a:blip r:embed="rId4">
            <a:alphaModFix/>
          </a:blip>
          <a:stretch>
            <a:fillRect/>
          </a:stretch>
        </p:blipFill>
        <p:spPr>
          <a:xfrm>
            <a:off x="1485700" y="1349000"/>
            <a:ext cx="6048411" cy="165945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81"/>
          <p:cNvSpPr/>
          <p:nvPr/>
        </p:nvSpPr>
        <p:spPr>
          <a:xfrm>
            <a:off x="1414925" y="1163125"/>
            <a:ext cx="6432000" cy="2278500"/>
          </a:xfrm>
          <a:prstGeom prst="snip2DiagRect">
            <a:avLst>
              <a:gd fmla="val 0" name="adj1"/>
              <a:gd fmla="val 16667"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81"/>
          <p:cNvSpPr txBox="1"/>
          <p:nvPr>
            <p:ph type="title"/>
          </p:nvPr>
        </p:nvSpPr>
        <p:spPr>
          <a:xfrm>
            <a:off x="1414925" y="1163125"/>
            <a:ext cx="6432000" cy="230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500"/>
              <a:t>Demo 5</a:t>
            </a:r>
            <a:endParaRPr sz="4500"/>
          </a:p>
          <a:p>
            <a:pPr indent="0" lvl="0" marL="0" rtl="0" algn="ctr">
              <a:spcBef>
                <a:spcPts val="0"/>
              </a:spcBef>
              <a:spcAft>
                <a:spcPts val="0"/>
              </a:spcAft>
              <a:buNone/>
            </a:pPr>
            <a:r>
              <a:rPr lang="en" sz="2400"/>
              <a:t>Hold conversational state in an in-memory vector store</a:t>
            </a:r>
            <a:endParaRPr sz="2400"/>
          </a:p>
        </p:txBody>
      </p:sp>
      <p:sp>
        <p:nvSpPr>
          <p:cNvPr id="1320" name="Google Shape;1320;p81"/>
          <p:cNvSpPr txBox="1"/>
          <p:nvPr/>
        </p:nvSpPr>
        <p:spPr>
          <a:xfrm>
            <a:off x="921750" y="3618075"/>
            <a:ext cx="7300500" cy="106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067D17"/>
                </a:solidFill>
                <a:highlight>
                  <a:srgbClr val="EDFCED"/>
                </a:highlight>
                <a:latin typeface="Courier New"/>
                <a:ea typeface="Courier New"/>
                <a:cs typeface="Courier New"/>
                <a:sym typeface="Courier New"/>
              </a:rPr>
              <a:t>. ./.env</a:t>
            </a:r>
            <a:endParaRPr sz="1000">
              <a:solidFill>
                <a:srgbClr val="067D17"/>
              </a:solidFill>
              <a:highlight>
                <a:srgbClr val="EDFCED"/>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solidFill>
                  <a:srgbClr val="067D17"/>
                </a:solidFill>
                <a:highlight>
                  <a:srgbClr val="EDFCED"/>
                </a:highlight>
                <a:latin typeface="Courier New"/>
                <a:ea typeface="Courier New"/>
                <a:cs typeface="Courier New"/>
                <a:sym typeface="Courier New"/>
              </a:rPr>
              <a:t>mvn -Popenai spring-boot:run -Dspring-boot.run.jvmArguments="-Dspring.profiles.active=gpt-4o"</a:t>
            </a:r>
            <a:endParaRPr sz="1000">
              <a:solidFill>
                <a:srgbClr val="067D17"/>
              </a:solidFill>
              <a:highlight>
                <a:srgbClr val="EDFCED"/>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000">
              <a:solidFill>
                <a:srgbClr val="067D17"/>
              </a:solidFill>
              <a:highlight>
                <a:srgbClr val="EDFCED"/>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solidFill>
                  <a:srgbClr val="067D17"/>
                </a:solidFill>
                <a:highlight>
                  <a:srgbClr val="EDFCED"/>
                </a:highlight>
                <a:latin typeface="Courier New"/>
                <a:ea typeface="Courier New"/>
                <a:cs typeface="Courier New"/>
                <a:sym typeface="Courier New"/>
              </a:rPr>
              <a:t>http ":8080/conversation?message=When did the Apple II come out?&amp;chatId=1234"</a:t>
            </a:r>
            <a:endParaRPr sz="1000">
              <a:solidFill>
                <a:srgbClr val="067D17"/>
              </a:solidFill>
              <a:highlight>
                <a:srgbClr val="EDFCED"/>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solidFill>
                  <a:srgbClr val="067D17"/>
                </a:solidFill>
                <a:highlight>
                  <a:srgbClr val="EDFCED"/>
                </a:highlight>
                <a:latin typeface="Courier New"/>
                <a:ea typeface="Courier New"/>
                <a:cs typeface="Courier New"/>
                <a:sym typeface="Courier New"/>
              </a:rPr>
              <a:t>http ":8080/conversation?message=What other computers came out that year?&amp;chatId=1234"</a:t>
            </a:r>
            <a:endParaRPr sz="1000">
              <a:solidFill>
                <a:srgbClr val="067D17"/>
              </a:solidFill>
              <a:highlight>
                <a:srgbClr val="EDFCED"/>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000">
              <a:solidFill>
                <a:srgbClr val="067D17"/>
              </a:solidFill>
              <a:highlight>
                <a:srgbClr val="EDFCED"/>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000">
              <a:solidFill>
                <a:srgbClr val="067D17"/>
              </a:solidFill>
              <a:highlight>
                <a:srgbClr val="EDFCED"/>
              </a:highlight>
              <a:latin typeface="Courier New"/>
              <a:ea typeface="Courier New"/>
              <a:cs typeface="Courier New"/>
              <a:sym typeface="Courier New"/>
            </a:endParaRPr>
          </a:p>
          <a:p>
            <a:pPr indent="0" lvl="0" marL="0" rtl="0" algn="l">
              <a:spcBef>
                <a:spcPts val="0"/>
              </a:spcBef>
              <a:spcAft>
                <a:spcPts val="0"/>
              </a:spcAft>
              <a:buNone/>
            </a:pPr>
            <a:r>
              <a:t/>
            </a:r>
            <a:endParaRPr>
              <a:solidFill>
                <a:schemeClr val="lt1"/>
              </a:solidFill>
              <a:latin typeface="Karla"/>
              <a:ea typeface="Karla"/>
              <a:cs typeface="Karla"/>
              <a:sym typeface="Karla"/>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sp>
        <p:nvSpPr>
          <p:cNvPr id="1325" name="Google Shape;1325;p82"/>
          <p:cNvSpPr/>
          <p:nvPr/>
        </p:nvSpPr>
        <p:spPr>
          <a:xfrm>
            <a:off x="420350" y="1113475"/>
            <a:ext cx="7753200" cy="33060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82"/>
          <p:cNvSpPr txBox="1"/>
          <p:nvPr>
            <p:ph type="title"/>
          </p:nvPr>
        </p:nvSpPr>
        <p:spPr>
          <a:xfrm>
            <a:off x="720000" y="3656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Function Callbacks</a:t>
            </a:r>
            <a:endParaRPr/>
          </a:p>
        </p:txBody>
      </p:sp>
      <p:sp>
        <p:nvSpPr>
          <p:cNvPr id="1327" name="Google Shape;1327;p82"/>
          <p:cNvSpPr txBox="1"/>
          <p:nvPr/>
        </p:nvSpPr>
        <p:spPr>
          <a:xfrm>
            <a:off x="829025" y="1113475"/>
            <a:ext cx="7344600" cy="320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lt1"/>
                </a:solidFill>
                <a:latin typeface="Courier New"/>
                <a:ea typeface="Courier New"/>
                <a:cs typeface="Courier New"/>
                <a:sym typeface="Courier New"/>
              </a:rPr>
              <a:t>OpenAiChatModel chatModel = ...</a:t>
            </a:r>
            <a:endParaRPr sz="12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lt1"/>
                </a:solidFill>
                <a:latin typeface="Courier New"/>
                <a:ea typeface="Courier New"/>
                <a:cs typeface="Courier New"/>
                <a:sym typeface="Courier New"/>
              </a:rPr>
              <a:t>UserMessage userMessage = new UserMessage("What's the weather like in San Francisco, Tokyo, and Paris?");</a:t>
            </a:r>
            <a:endParaRPr sz="12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lt1"/>
                </a:solidFill>
                <a:latin typeface="Courier New"/>
                <a:ea typeface="Courier New"/>
                <a:cs typeface="Courier New"/>
                <a:sym typeface="Courier New"/>
              </a:rPr>
              <a:t>var promptOptions = OpenAiChatOptions.builder()</a:t>
            </a:r>
            <a:endParaRPr sz="12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lt1"/>
                </a:solidFill>
                <a:latin typeface="Courier New"/>
                <a:ea typeface="Courier New"/>
                <a:cs typeface="Courier New"/>
                <a:sym typeface="Courier New"/>
              </a:rPr>
              <a:t>	.withFunctionCallbacks(List.of(new FunctionCallbackWrapper&lt;&gt;(</a:t>
            </a:r>
            <a:endParaRPr sz="12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lt1"/>
                </a:solidFill>
                <a:latin typeface="Courier New"/>
                <a:ea typeface="Courier New"/>
                <a:cs typeface="Courier New"/>
                <a:sym typeface="Courier New"/>
              </a:rPr>
              <a:t>		"CurrentWeather", // name</a:t>
            </a:r>
            <a:endParaRPr sz="12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lt1"/>
                </a:solidFill>
                <a:latin typeface="Courier New"/>
                <a:ea typeface="Courier New"/>
                <a:cs typeface="Courier New"/>
                <a:sym typeface="Courier New"/>
              </a:rPr>
              <a:t>		"Get the weather in location", // function description</a:t>
            </a:r>
            <a:endParaRPr sz="12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lt1"/>
                </a:solidFill>
                <a:latin typeface="Courier New"/>
                <a:ea typeface="Courier New"/>
                <a:cs typeface="Courier New"/>
                <a:sym typeface="Courier New"/>
              </a:rPr>
              <a:t>		new MockWeatherService()))) // function code</a:t>
            </a:r>
            <a:endParaRPr sz="12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lt1"/>
                </a:solidFill>
                <a:latin typeface="Courier New"/>
                <a:ea typeface="Courier New"/>
                <a:cs typeface="Courier New"/>
                <a:sym typeface="Courier New"/>
              </a:rPr>
              <a:t>	.build();</a:t>
            </a:r>
            <a:endParaRPr sz="12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lt1"/>
                </a:solidFill>
                <a:latin typeface="Courier New"/>
                <a:ea typeface="Courier New"/>
                <a:cs typeface="Courier New"/>
                <a:sym typeface="Courier New"/>
              </a:rPr>
              <a:t>ChatResponse response = chatModel.call(new Prompt(List.of(userMessage), promptOptions));</a:t>
            </a:r>
            <a:endParaRPr sz="12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chemeClr val="lt1"/>
              </a:solidFill>
              <a:latin typeface="Courier New"/>
              <a:ea typeface="Courier New"/>
              <a:cs typeface="Courier New"/>
              <a:sym typeface="Courier New"/>
            </a:endParaRPr>
          </a:p>
          <a:p>
            <a:pPr indent="0" lvl="0" marL="0" rtl="0" algn="ctr">
              <a:spcBef>
                <a:spcPts val="0"/>
              </a:spcBef>
              <a:spcAft>
                <a:spcPts val="0"/>
              </a:spcAft>
              <a:buNone/>
            </a:pPr>
            <a:r>
              <a:rPr lang="en" sz="1100" u="sng">
                <a:solidFill>
                  <a:schemeClr val="hlink"/>
                </a:solidFill>
                <a:latin typeface="Karla"/>
                <a:ea typeface="Karla"/>
                <a:cs typeface="Karla"/>
                <a:sym typeface="Karla"/>
                <a:hlinkClick r:id="rId3"/>
              </a:rPr>
              <a:t>https://docs.spring.io/spring-ai/reference/api/chat/functions/openai-chat-functions.html</a:t>
            </a:r>
            <a:endParaRPr>
              <a:solidFill>
                <a:schemeClr val="lt1"/>
              </a:solidFill>
              <a:latin typeface="Karla"/>
              <a:ea typeface="Karla"/>
              <a:cs typeface="Karla"/>
              <a:sym typeface="Karla"/>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83"/>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Language</a:t>
            </a:r>
            <a:r>
              <a:rPr lang="en"/>
              <a:t> Translation</a:t>
            </a:r>
            <a:endParaRPr/>
          </a:p>
        </p:txBody>
      </p:sp>
      <p:sp>
        <p:nvSpPr>
          <p:cNvPr id="1333" name="Google Shape;1333;p83"/>
          <p:cNvSpPr txBox="1"/>
          <p:nvPr/>
        </p:nvSpPr>
        <p:spPr>
          <a:xfrm>
            <a:off x="1509450" y="4162050"/>
            <a:ext cx="66633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https://github.com/mkheck/ai202/blob/main/src/main/java/com/thehecklers/ai202/Ai202Controller.java</a:t>
            </a:r>
            <a:endParaRPr>
              <a:solidFill>
                <a:schemeClr val="lt1"/>
              </a:solidFill>
              <a:latin typeface="Karla"/>
              <a:ea typeface="Karla"/>
              <a:cs typeface="Karla"/>
              <a:sym typeface="Karla"/>
            </a:endParaRPr>
          </a:p>
        </p:txBody>
      </p:sp>
      <p:pic>
        <p:nvPicPr>
          <p:cNvPr id="1334" name="Google Shape;1334;p83"/>
          <p:cNvPicPr preferRelativeResize="0"/>
          <p:nvPr/>
        </p:nvPicPr>
        <p:blipFill>
          <a:blip r:embed="rId4">
            <a:alphaModFix/>
          </a:blip>
          <a:stretch>
            <a:fillRect/>
          </a:stretch>
        </p:blipFill>
        <p:spPr>
          <a:xfrm>
            <a:off x="1509450" y="1265100"/>
            <a:ext cx="6340857" cy="27445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84"/>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Multimedia</a:t>
            </a:r>
            <a:endParaRPr/>
          </a:p>
        </p:txBody>
      </p:sp>
      <p:sp>
        <p:nvSpPr>
          <p:cNvPr id="1340" name="Google Shape;1340;p84"/>
          <p:cNvSpPr txBox="1"/>
          <p:nvPr/>
        </p:nvSpPr>
        <p:spPr>
          <a:xfrm>
            <a:off x="1378300" y="4162050"/>
            <a:ext cx="63855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https://github.com/mkheck/ai202/blob/main/src/main/java/com/thehecklers/ai202/Ai202Controller.java</a:t>
            </a:r>
            <a:endParaRPr>
              <a:solidFill>
                <a:schemeClr val="lt1"/>
              </a:solidFill>
              <a:latin typeface="Karla"/>
              <a:ea typeface="Karla"/>
              <a:cs typeface="Karla"/>
              <a:sym typeface="Karla"/>
            </a:endParaRPr>
          </a:p>
        </p:txBody>
      </p:sp>
      <p:pic>
        <p:nvPicPr>
          <p:cNvPr id="1341" name="Google Shape;1341;p84"/>
          <p:cNvPicPr preferRelativeResize="0"/>
          <p:nvPr/>
        </p:nvPicPr>
        <p:blipFill>
          <a:blip r:embed="rId4">
            <a:alphaModFix/>
          </a:blip>
          <a:stretch>
            <a:fillRect/>
          </a:stretch>
        </p:blipFill>
        <p:spPr>
          <a:xfrm>
            <a:off x="1157875" y="1265100"/>
            <a:ext cx="6828251" cy="27445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85"/>
          <p:cNvSpPr/>
          <p:nvPr/>
        </p:nvSpPr>
        <p:spPr>
          <a:xfrm>
            <a:off x="1339813" y="1228150"/>
            <a:ext cx="2911500" cy="24768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85"/>
          <p:cNvSpPr txBox="1"/>
          <p:nvPr>
            <p:ph type="title"/>
          </p:nvPr>
        </p:nvSpPr>
        <p:spPr>
          <a:xfrm>
            <a:off x="4438975" y="1725325"/>
            <a:ext cx="4330500" cy="100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1348" name="Google Shape;1348;p85"/>
          <p:cNvSpPr txBox="1"/>
          <p:nvPr>
            <p:ph idx="1" type="subTitle"/>
          </p:nvPr>
        </p:nvSpPr>
        <p:spPr>
          <a:xfrm>
            <a:off x="4491888" y="2851113"/>
            <a:ext cx="3312300" cy="60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 path forward with Spring AI</a:t>
            </a:r>
            <a:endParaRPr/>
          </a:p>
        </p:txBody>
      </p:sp>
      <p:sp>
        <p:nvSpPr>
          <p:cNvPr id="1349" name="Google Shape;1349;p85"/>
          <p:cNvSpPr txBox="1"/>
          <p:nvPr>
            <p:ph idx="2" type="title"/>
          </p:nvPr>
        </p:nvSpPr>
        <p:spPr>
          <a:xfrm>
            <a:off x="1743900" y="1872250"/>
            <a:ext cx="2236800" cy="118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grpSp>
        <p:nvGrpSpPr>
          <p:cNvPr id="1350" name="Google Shape;1350;p85"/>
          <p:cNvGrpSpPr/>
          <p:nvPr/>
        </p:nvGrpSpPr>
        <p:grpSpPr>
          <a:xfrm rot="10800000">
            <a:off x="8057882" y="382596"/>
            <a:ext cx="288601" cy="1096693"/>
            <a:chOff x="1006700" y="2603975"/>
            <a:chExt cx="55450" cy="210700"/>
          </a:xfrm>
        </p:grpSpPr>
        <p:sp>
          <p:nvSpPr>
            <p:cNvPr id="1351" name="Google Shape;1351;p85"/>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85"/>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85"/>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85"/>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85"/>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85"/>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7" name="Google Shape;1357;p85"/>
          <p:cNvGrpSpPr/>
          <p:nvPr/>
        </p:nvGrpSpPr>
        <p:grpSpPr>
          <a:xfrm>
            <a:off x="558602" y="508321"/>
            <a:ext cx="781224" cy="726909"/>
            <a:chOff x="827350" y="3629733"/>
            <a:chExt cx="1431600" cy="1332067"/>
          </a:xfrm>
        </p:grpSpPr>
        <p:sp>
          <p:nvSpPr>
            <p:cNvPr id="1358" name="Google Shape;1358;p8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8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8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1" name="Google Shape;1361;p85"/>
          <p:cNvGrpSpPr/>
          <p:nvPr/>
        </p:nvGrpSpPr>
        <p:grpSpPr>
          <a:xfrm>
            <a:off x="1387564" y="321673"/>
            <a:ext cx="356325" cy="331552"/>
            <a:chOff x="827350" y="3629733"/>
            <a:chExt cx="1431600" cy="1332067"/>
          </a:xfrm>
        </p:grpSpPr>
        <p:sp>
          <p:nvSpPr>
            <p:cNvPr id="1362" name="Google Shape;1362;p8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8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8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5" name="Google Shape;1365;p85"/>
          <p:cNvGrpSpPr/>
          <p:nvPr/>
        </p:nvGrpSpPr>
        <p:grpSpPr>
          <a:xfrm>
            <a:off x="7535601" y="3848738"/>
            <a:ext cx="895180" cy="832942"/>
            <a:chOff x="827350" y="3629733"/>
            <a:chExt cx="1431600" cy="1332067"/>
          </a:xfrm>
        </p:grpSpPr>
        <p:sp>
          <p:nvSpPr>
            <p:cNvPr id="1366" name="Google Shape;1366;p8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8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8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9" name="Google Shape;1369;p85"/>
          <p:cNvGrpSpPr/>
          <p:nvPr/>
        </p:nvGrpSpPr>
        <p:grpSpPr>
          <a:xfrm>
            <a:off x="7902683" y="2980240"/>
            <a:ext cx="598982" cy="557337"/>
            <a:chOff x="827350" y="3629733"/>
            <a:chExt cx="1431600" cy="1332067"/>
          </a:xfrm>
        </p:grpSpPr>
        <p:sp>
          <p:nvSpPr>
            <p:cNvPr id="1370" name="Google Shape;1370;p8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8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8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3" name="Google Shape;1373;p85"/>
          <p:cNvGrpSpPr/>
          <p:nvPr/>
        </p:nvGrpSpPr>
        <p:grpSpPr>
          <a:xfrm>
            <a:off x="6634531" y="4239131"/>
            <a:ext cx="464268" cy="431989"/>
            <a:chOff x="827350" y="3629733"/>
            <a:chExt cx="1431600" cy="1332067"/>
          </a:xfrm>
        </p:grpSpPr>
        <p:sp>
          <p:nvSpPr>
            <p:cNvPr id="1374" name="Google Shape;1374;p8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8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8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7" name="Google Shape;1377;p85"/>
          <p:cNvGrpSpPr/>
          <p:nvPr/>
        </p:nvGrpSpPr>
        <p:grpSpPr>
          <a:xfrm rot="5400000">
            <a:off x="962657" y="3906771"/>
            <a:ext cx="288601" cy="1096693"/>
            <a:chOff x="1006700" y="2603975"/>
            <a:chExt cx="55450" cy="210700"/>
          </a:xfrm>
        </p:grpSpPr>
        <p:sp>
          <p:nvSpPr>
            <p:cNvPr id="1378" name="Google Shape;1378;p85"/>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85"/>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85"/>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85"/>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85"/>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85"/>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32"/>
          <p:cNvSpPr/>
          <p:nvPr/>
        </p:nvSpPr>
        <p:spPr>
          <a:xfrm>
            <a:off x="2033100" y="1466250"/>
            <a:ext cx="5196900" cy="2555700"/>
          </a:xfrm>
          <a:prstGeom prst="snip2DiagRect">
            <a:avLst>
              <a:gd fmla="val 0" name="adj1"/>
              <a:gd fmla="val 11074" name="adj2"/>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chemeClr val="dk2"/>
                </a:solidFill>
                <a:latin typeface="Audiowide"/>
                <a:ea typeface="Audiowide"/>
                <a:cs typeface="Audiowide"/>
                <a:sym typeface="Audiowide"/>
              </a:rPr>
              <a:t>Transformers</a:t>
            </a:r>
            <a:endParaRPr sz="1900">
              <a:solidFill>
                <a:schemeClr val="dk2"/>
              </a:solidFill>
            </a:endParaRPr>
          </a:p>
        </p:txBody>
      </p:sp>
      <p:sp>
        <p:nvSpPr>
          <p:cNvPr id="454" name="Google Shape;454;p32"/>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2"/>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Catalyst for Generative AI</a:t>
            </a:r>
            <a:endParaRPr/>
          </a:p>
        </p:txBody>
      </p:sp>
      <p:sp>
        <p:nvSpPr>
          <p:cNvPr id="456" name="Google Shape;456;p32"/>
          <p:cNvSpPr/>
          <p:nvPr/>
        </p:nvSpPr>
        <p:spPr>
          <a:xfrm>
            <a:off x="4993800" y="2080900"/>
            <a:ext cx="2084400" cy="1636200"/>
          </a:xfrm>
          <a:prstGeom prst="snip2DiagRect">
            <a:avLst>
              <a:gd fmla="val 0" name="adj1"/>
              <a:gd fmla="val 11074" name="adj2"/>
            </a:avLst>
          </a:prstGeom>
          <a:solidFill>
            <a:schemeClr val="lt2"/>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chemeClr val="lt1"/>
                </a:solidFill>
                <a:latin typeface="Audiowide"/>
                <a:ea typeface="Audiowide"/>
                <a:cs typeface="Audiowide"/>
                <a:sym typeface="Audiowide"/>
              </a:rPr>
              <a:t>Decoder</a:t>
            </a:r>
            <a:endParaRPr sz="1900">
              <a:solidFill>
                <a:schemeClr val="lt1"/>
              </a:solidFill>
            </a:endParaRPr>
          </a:p>
        </p:txBody>
      </p:sp>
      <p:sp>
        <p:nvSpPr>
          <p:cNvPr id="457" name="Google Shape;457;p32"/>
          <p:cNvSpPr/>
          <p:nvPr/>
        </p:nvSpPr>
        <p:spPr>
          <a:xfrm>
            <a:off x="2196600" y="2080900"/>
            <a:ext cx="2020200" cy="1636200"/>
          </a:xfrm>
          <a:prstGeom prst="snip2DiagRect">
            <a:avLst>
              <a:gd fmla="val 0" name="adj1"/>
              <a:gd fmla="val 11074" name="adj2"/>
            </a:avLst>
          </a:prstGeom>
          <a:solidFill>
            <a:schemeClr val="accen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chemeClr val="lt1"/>
                </a:solidFill>
                <a:latin typeface="Audiowide"/>
                <a:ea typeface="Audiowide"/>
                <a:cs typeface="Audiowide"/>
                <a:sym typeface="Audiowide"/>
              </a:rPr>
              <a:t>Encoder</a:t>
            </a:r>
            <a:endParaRPr sz="1900">
              <a:solidFill>
                <a:schemeClr val="lt1"/>
              </a:solidFill>
            </a:endParaRPr>
          </a:p>
        </p:txBody>
      </p:sp>
      <p:grpSp>
        <p:nvGrpSpPr>
          <p:cNvPr id="458" name="Google Shape;458;p32"/>
          <p:cNvGrpSpPr/>
          <p:nvPr/>
        </p:nvGrpSpPr>
        <p:grpSpPr>
          <a:xfrm rot="-5400000">
            <a:off x="8198457" y="-283979"/>
            <a:ext cx="288601" cy="1096693"/>
            <a:chOff x="1006700" y="2603975"/>
            <a:chExt cx="55450" cy="210700"/>
          </a:xfrm>
        </p:grpSpPr>
        <p:sp>
          <p:nvSpPr>
            <p:cNvPr id="459" name="Google Shape;459;p32"/>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2"/>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2"/>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2"/>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2"/>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2"/>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 name="Google Shape;465;p32"/>
          <p:cNvGrpSpPr/>
          <p:nvPr/>
        </p:nvGrpSpPr>
        <p:grpSpPr>
          <a:xfrm>
            <a:off x="238273" y="4313105"/>
            <a:ext cx="615731" cy="572656"/>
            <a:chOff x="827350" y="3629733"/>
            <a:chExt cx="1431600" cy="1332067"/>
          </a:xfrm>
        </p:grpSpPr>
        <p:sp>
          <p:nvSpPr>
            <p:cNvPr id="466" name="Google Shape;466;p32"/>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2"/>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2"/>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 name="Google Shape;469;p32"/>
          <p:cNvGrpSpPr/>
          <p:nvPr/>
        </p:nvGrpSpPr>
        <p:grpSpPr>
          <a:xfrm>
            <a:off x="583928" y="3717161"/>
            <a:ext cx="473287" cy="440115"/>
            <a:chOff x="827350" y="3629733"/>
            <a:chExt cx="1431600" cy="1332067"/>
          </a:xfrm>
        </p:grpSpPr>
        <p:sp>
          <p:nvSpPr>
            <p:cNvPr id="470" name="Google Shape;470;p32"/>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2"/>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2"/>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 name="Google Shape;473;p32"/>
          <p:cNvSpPr/>
          <p:nvPr/>
        </p:nvSpPr>
        <p:spPr>
          <a:xfrm>
            <a:off x="2336674" y="2898375"/>
            <a:ext cx="1740042" cy="373680"/>
          </a:xfrm>
          <a:prstGeom prst="flowChartTerminator">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Karla"/>
                <a:ea typeface="Karla"/>
                <a:cs typeface="Karla"/>
                <a:sym typeface="Karla"/>
              </a:rPr>
              <a:t>Transform Layers</a:t>
            </a:r>
            <a:endParaRPr>
              <a:latin typeface="Karla"/>
              <a:ea typeface="Karla"/>
              <a:cs typeface="Karla"/>
              <a:sym typeface="Karla"/>
            </a:endParaRPr>
          </a:p>
        </p:txBody>
      </p:sp>
      <p:sp>
        <p:nvSpPr>
          <p:cNvPr id="474" name="Google Shape;474;p32"/>
          <p:cNvSpPr/>
          <p:nvPr/>
        </p:nvSpPr>
        <p:spPr>
          <a:xfrm>
            <a:off x="5139999" y="2898375"/>
            <a:ext cx="1740042" cy="373680"/>
          </a:xfrm>
          <a:prstGeom prst="flowChartTerminator">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Karla"/>
                <a:ea typeface="Karla"/>
                <a:cs typeface="Karla"/>
                <a:sym typeface="Karla"/>
              </a:rPr>
              <a:t>Transform Layers</a:t>
            </a:r>
            <a:endParaRPr>
              <a:latin typeface="Karla"/>
              <a:ea typeface="Karla"/>
              <a:cs typeface="Karla"/>
              <a:sym typeface="Karla"/>
            </a:endParaRPr>
          </a:p>
        </p:txBody>
      </p:sp>
      <p:sp>
        <p:nvSpPr>
          <p:cNvPr id="475" name="Google Shape;475;p32"/>
          <p:cNvSpPr/>
          <p:nvPr/>
        </p:nvSpPr>
        <p:spPr>
          <a:xfrm>
            <a:off x="4076725" y="2804875"/>
            <a:ext cx="1096800" cy="560700"/>
          </a:xfrm>
          <a:prstGeom prst="lef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Karla"/>
                <a:ea typeface="Karla"/>
                <a:cs typeface="Karla"/>
                <a:sym typeface="Karla"/>
              </a:rPr>
              <a:t>State</a:t>
            </a:r>
            <a:endParaRPr>
              <a:latin typeface="Karla"/>
              <a:ea typeface="Karla"/>
              <a:cs typeface="Karla"/>
              <a:sym typeface="Karla"/>
            </a:endParaRPr>
          </a:p>
        </p:txBody>
      </p:sp>
      <p:sp>
        <p:nvSpPr>
          <p:cNvPr id="476" name="Google Shape;476;p32"/>
          <p:cNvSpPr txBox="1"/>
          <p:nvPr>
            <p:ph idx="4294967295" type="title"/>
          </p:nvPr>
        </p:nvSpPr>
        <p:spPr>
          <a:xfrm>
            <a:off x="238276" y="2923513"/>
            <a:ext cx="1424700" cy="323400"/>
          </a:xfrm>
          <a:prstGeom prst="rect">
            <a:avLst/>
          </a:prstGeom>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000"/>
              <a:t>Input</a:t>
            </a:r>
            <a:endParaRPr sz="2000"/>
          </a:p>
        </p:txBody>
      </p:sp>
      <p:sp>
        <p:nvSpPr>
          <p:cNvPr id="477" name="Google Shape;477;p32"/>
          <p:cNvSpPr txBox="1"/>
          <p:nvPr>
            <p:ph idx="4294967295" type="title"/>
          </p:nvPr>
        </p:nvSpPr>
        <p:spPr>
          <a:xfrm>
            <a:off x="7600126" y="2923513"/>
            <a:ext cx="1424700" cy="3234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t>Output</a:t>
            </a:r>
            <a:endParaRPr sz="2000"/>
          </a:p>
        </p:txBody>
      </p:sp>
      <p:cxnSp>
        <p:nvCxnSpPr>
          <p:cNvPr id="478" name="Google Shape;478;p32"/>
          <p:cNvCxnSpPr>
            <a:stCxn id="476" idx="3"/>
            <a:endCxn id="473" idx="1"/>
          </p:cNvCxnSpPr>
          <p:nvPr/>
        </p:nvCxnSpPr>
        <p:spPr>
          <a:xfrm>
            <a:off x="1662976" y="3085213"/>
            <a:ext cx="673800" cy="0"/>
          </a:xfrm>
          <a:prstGeom prst="straightConnector1">
            <a:avLst/>
          </a:prstGeom>
          <a:noFill/>
          <a:ln cap="flat" cmpd="sng" w="28575">
            <a:solidFill>
              <a:schemeClr val="lt2"/>
            </a:solidFill>
            <a:prstDash val="solid"/>
            <a:round/>
            <a:headEnd len="med" w="med" type="none"/>
            <a:tailEnd len="med" w="med" type="triangle"/>
          </a:ln>
        </p:spPr>
      </p:cxnSp>
      <p:cxnSp>
        <p:nvCxnSpPr>
          <p:cNvPr id="479" name="Google Shape;479;p32"/>
          <p:cNvCxnSpPr>
            <a:stCxn id="474" idx="3"/>
            <a:endCxn id="477" idx="1"/>
          </p:cNvCxnSpPr>
          <p:nvPr/>
        </p:nvCxnSpPr>
        <p:spPr>
          <a:xfrm>
            <a:off x="6880041" y="3085215"/>
            <a:ext cx="720000" cy="0"/>
          </a:xfrm>
          <a:prstGeom prst="straightConnector1">
            <a:avLst/>
          </a:prstGeom>
          <a:noFill/>
          <a:ln cap="flat" cmpd="sng" w="28575">
            <a:solidFill>
              <a:schemeClr val="accent1"/>
            </a:solidFill>
            <a:prstDash val="solid"/>
            <a:round/>
            <a:headEnd len="med" w="med" type="none"/>
            <a:tailEnd len="med" w="med" type="triangle"/>
          </a:ln>
        </p:spPr>
      </p:cxnSp>
      <p:sp>
        <p:nvSpPr>
          <p:cNvPr id="480" name="Google Shape;480;p32"/>
          <p:cNvSpPr txBox="1"/>
          <p:nvPr>
            <p:ph idx="4294967295" type="title"/>
          </p:nvPr>
        </p:nvSpPr>
        <p:spPr>
          <a:xfrm>
            <a:off x="1077321" y="4229010"/>
            <a:ext cx="7095600" cy="5727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In 2017, six data scientists from Google published a paper </a:t>
            </a:r>
            <a:r>
              <a:rPr lang="en" sz="1800"/>
              <a:t>introducing</a:t>
            </a:r>
            <a:r>
              <a:rPr lang="en" sz="1800"/>
              <a:t> transformers for machine learning</a:t>
            </a:r>
            <a:endParaRPr sz="18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p86"/>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86"/>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When to use AI in your applications?</a:t>
            </a:r>
            <a:endParaRPr/>
          </a:p>
        </p:txBody>
      </p:sp>
      <p:sp>
        <p:nvSpPr>
          <p:cNvPr id="1390" name="Google Shape;1390;p86"/>
          <p:cNvSpPr txBox="1"/>
          <p:nvPr>
            <p:ph idx="1" type="body"/>
          </p:nvPr>
        </p:nvSpPr>
        <p:spPr>
          <a:xfrm>
            <a:off x="868075" y="1207625"/>
            <a:ext cx="7366800" cy="2598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Char char="●"/>
            </a:pPr>
            <a:r>
              <a:rPr b="0" lang="en" sz="1400"/>
              <a:t>Don't believe all the hype about generative AI.</a:t>
            </a:r>
            <a:endParaRPr b="0" sz="1400"/>
          </a:p>
          <a:p>
            <a:pPr indent="-317500" lvl="0" marL="457200" rtl="0" algn="l">
              <a:spcBef>
                <a:spcPts val="1000"/>
              </a:spcBef>
              <a:spcAft>
                <a:spcPts val="0"/>
              </a:spcAft>
              <a:buClr>
                <a:schemeClr val="lt1"/>
              </a:buClr>
              <a:buSzPts val="1400"/>
              <a:buChar char="●"/>
            </a:pPr>
            <a:r>
              <a:rPr b="0" lang="en" sz="1400"/>
              <a:t>Take full advantage of vendor AI integrations in the tools you use.</a:t>
            </a:r>
            <a:endParaRPr b="0" sz="1400"/>
          </a:p>
          <a:p>
            <a:pPr indent="-317500" lvl="0" marL="457200" rtl="0" algn="l">
              <a:spcBef>
                <a:spcPts val="1000"/>
              </a:spcBef>
              <a:spcAft>
                <a:spcPts val="0"/>
              </a:spcAft>
              <a:buClr>
                <a:schemeClr val="lt1"/>
              </a:buClr>
              <a:buSzPts val="1400"/>
              <a:buChar char="●"/>
            </a:pPr>
            <a:r>
              <a:rPr b="0" lang="en" sz="1400"/>
              <a:t>Choose generative AI for complex, unstructured data and enhanced user experience.</a:t>
            </a:r>
            <a:endParaRPr b="0" sz="1400"/>
          </a:p>
          <a:p>
            <a:pPr indent="-317500" lvl="0" marL="457200" rtl="0" algn="l">
              <a:spcBef>
                <a:spcPts val="1000"/>
              </a:spcBef>
              <a:spcAft>
                <a:spcPts val="0"/>
              </a:spcAft>
              <a:buClr>
                <a:schemeClr val="lt1"/>
              </a:buClr>
              <a:buSzPts val="1400"/>
              <a:buChar char="●"/>
            </a:pPr>
            <a:r>
              <a:rPr b="0" lang="en" sz="1400"/>
              <a:t>Choose SQL queries for structured data and lower initial costs.</a:t>
            </a:r>
            <a:endParaRPr b="0" sz="1400"/>
          </a:p>
          <a:p>
            <a:pPr indent="-317500" lvl="0" marL="457200" rtl="0" algn="l">
              <a:spcBef>
                <a:spcPts val="1000"/>
              </a:spcBef>
              <a:spcAft>
                <a:spcPts val="1000"/>
              </a:spcAft>
              <a:buClr>
                <a:schemeClr val="lt1"/>
              </a:buClr>
              <a:buSzPts val="1400"/>
              <a:buChar char="●"/>
            </a:pPr>
            <a:r>
              <a:rPr b="0" lang="en" sz="1400"/>
              <a:t>Including RAG in your application can significantly enhance information access, improve user experience, and increase efficiency and productivity.</a:t>
            </a:r>
            <a:endParaRPr b="0" sz="14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87"/>
          <p:cNvSpPr txBox="1"/>
          <p:nvPr>
            <p:ph idx="6"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1396" name="Google Shape;1396;p87"/>
          <p:cNvSpPr txBox="1"/>
          <p:nvPr>
            <p:ph type="title"/>
          </p:nvPr>
        </p:nvSpPr>
        <p:spPr>
          <a:xfrm>
            <a:off x="1600200" y="1345325"/>
            <a:ext cx="5943600" cy="387600"/>
          </a:xfrm>
          <a:prstGeom prst="rect">
            <a:avLst/>
          </a:prstGeom>
        </p:spPr>
        <p:txBody>
          <a:bodyPr anchorCtr="0" anchor="b" bIns="91425" lIns="91425" spcFirstLastPara="1" rIns="91425" wrap="square" tIns="91425">
            <a:noAutofit/>
          </a:bodyPr>
          <a:lstStyle/>
          <a:p>
            <a:pPr indent="0" lvl="0" marL="0" rtl="0" algn="ctr">
              <a:spcBef>
                <a:spcPts val="0"/>
              </a:spcBef>
              <a:spcAft>
                <a:spcPts val="1200"/>
              </a:spcAft>
              <a:buNone/>
            </a:pPr>
            <a:r>
              <a:rPr lang="en"/>
              <a:t>Spring AI Reference</a:t>
            </a:r>
            <a:endParaRPr/>
          </a:p>
        </p:txBody>
      </p:sp>
      <p:sp>
        <p:nvSpPr>
          <p:cNvPr id="1397" name="Google Shape;1397;p87"/>
          <p:cNvSpPr txBox="1"/>
          <p:nvPr>
            <p:ph idx="1" type="subTitle"/>
          </p:nvPr>
        </p:nvSpPr>
        <p:spPr>
          <a:xfrm>
            <a:off x="1600200" y="1567512"/>
            <a:ext cx="5943600" cy="38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latin typeface="Arial"/>
                <a:ea typeface="Arial"/>
                <a:cs typeface="Arial"/>
                <a:sym typeface="Arial"/>
                <a:hlinkClick r:id="rId3"/>
              </a:rPr>
              <a:t>https://docs.spring.io/spring-ai/reference/</a:t>
            </a:r>
            <a:endParaRPr/>
          </a:p>
        </p:txBody>
      </p:sp>
      <p:sp>
        <p:nvSpPr>
          <p:cNvPr id="1398" name="Google Shape;1398;p87"/>
          <p:cNvSpPr txBox="1"/>
          <p:nvPr>
            <p:ph idx="2" type="title"/>
          </p:nvPr>
        </p:nvSpPr>
        <p:spPr>
          <a:xfrm>
            <a:off x="1651575" y="2033287"/>
            <a:ext cx="5943600" cy="387600"/>
          </a:xfrm>
          <a:prstGeom prst="rect">
            <a:avLst/>
          </a:prstGeom>
        </p:spPr>
        <p:txBody>
          <a:bodyPr anchorCtr="0" anchor="b" bIns="91425" lIns="91425" spcFirstLastPara="1" rIns="91425" wrap="square" tIns="91425">
            <a:noAutofit/>
          </a:bodyPr>
          <a:lstStyle/>
          <a:p>
            <a:pPr indent="0" lvl="0" marL="0" rtl="0" algn="ctr">
              <a:spcBef>
                <a:spcPts val="0"/>
              </a:spcBef>
              <a:spcAft>
                <a:spcPts val="1200"/>
              </a:spcAft>
              <a:buNone/>
            </a:pPr>
            <a:r>
              <a:rPr lang="en"/>
              <a:t>Dan Vega’s AI Playlist</a:t>
            </a:r>
            <a:endParaRPr/>
          </a:p>
        </p:txBody>
      </p:sp>
      <p:sp>
        <p:nvSpPr>
          <p:cNvPr id="1399" name="Google Shape;1399;p87"/>
          <p:cNvSpPr txBox="1"/>
          <p:nvPr>
            <p:ph idx="3" type="subTitle"/>
          </p:nvPr>
        </p:nvSpPr>
        <p:spPr>
          <a:xfrm>
            <a:off x="1789800" y="3930472"/>
            <a:ext cx="5943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latin typeface="Arial"/>
                <a:ea typeface="Arial"/>
                <a:cs typeface="Arial"/>
                <a:sym typeface="Arial"/>
                <a:hlinkClick r:id="rId4"/>
              </a:rPr>
              <a:t>https://www.youtube.com/watch?v=yyvjT0v3lpY&amp;list=PLZV0a2jwt22uoDm3LNDFvN6i2cAVU_HTH&amp;pp=iAQB</a:t>
            </a:r>
            <a:endParaRPr sz="2400"/>
          </a:p>
          <a:p>
            <a:pPr indent="0" lvl="0" marL="0" rtl="0" algn="ctr">
              <a:spcBef>
                <a:spcPts val="1200"/>
              </a:spcBef>
              <a:spcAft>
                <a:spcPts val="0"/>
              </a:spcAft>
              <a:buNone/>
            </a:pPr>
            <a:r>
              <a:t/>
            </a:r>
            <a:endParaRPr/>
          </a:p>
        </p:txBody>
      </p:sp>
      <p:pic>
        <p:nvPicPr>
          <p:cNvPr id="1400" name="Google Shape;1400;p87">
            <a:hlinkClick r:id="rId5"/>
          </p:cNvPr>
          <p:cNvPicPr preferRelativeResize="0"/>
          <p:nvPr/>
        </p:nvPicPr>
        <p:blipFill>
          <a:blip r:embed="rId6">
            <a:alphaModFix/>
          </a:blip>
          <a:stretch>
            <a:fillRect/>
          </a:stretch>
        </p:blipFill>
        <p:spPr>
          <a:xfrm>
            <a:off x="3482288" y="2556547"/>
            <a:ext cx="2066925" cy="12382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4" name="Shape 1404"/>
        <p:cNvGrpSpPr/>
        <p:nvPr/>
      </p:nvGrpSpPr>
      <p:grpSpPr>
        <a:xfrm>
          <a:off x="0" y="0"/>
          <a:ext cx="0" cy="0"/>
          <a:chOff x="0" y="0"/>
          <a:chExt cx="0" cy="0"/>
        </a:xfrm>
      </p:grpSpPr>
      <p:sp>
        <p:nvSpPr>
          <p:cNvPr id="1405" name="Google Shape;1405;p88"/>
          <p:cNvSpPr/>
          <p:nvPr/>
        </p:nvSpPr>
        <p:spPr>
          <a:xfrm>
            <a:off x="1727250" y="539500"/>
            <a:ext cx="5689500" cy="35169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88"/>
          <p:cNvSpPr txBox="1"/>
          <p:nvPr>
            <p:ph type="ctrTitle"/>
          </p:nvPr>
        </p:nvSpPr>
        <p:spPr>
          <a:xfrm>
            <a:off x="2243613" y="573100"/>
            <a:ext cx="4661700" cy="115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1407" name="Google Shape;1407;p88"/>
          <p:cNvSpPr txBox="1"/>
          <p:nvPr>
            <p:ph idx="1" type="subTitle"/>
          </p:nvPr>
        </p:nvSpPr>
        <p:spPr>
          <a:xfrm>
            <a:off x="2532450" y="1728700"/>
            <a:ext cx="4079100" cy="213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lt1"/>
                </a:solidFill>
              </a:rPr>
              <a:t>Do you have any questions?</a:t>
            </a:r>
            <a:endParaRPr b="1">
              <a:solidFill>
                <a:schemeClr val="lt1"/>
              </a:solidFill>
            </a:endParaRPr>
          </a:p>
          <a:p>
            <a:pPr indent="0" lvl="0" marL="0" rtl="0" algn="l">
              <a:spcBef>
                <a:spcPts val="1000"/>
              </a:spcBef>
              <a:spcAft>
                <a:spcPts val="0"/>
              </a:spcAft>
              <a:buClr>
                <a:schemeClr val="dk1"/>
              </a:buClr>
              <a:buSzPts val="1100"/>
              <a:buFont typeface="Arial"/>
              <a:buNone/>
            </a:pPr>
            <a:r>
              <a:t/>
            </a:r>
            <a:endParaRPr b="1" sz="400"/>
          </a:p>
          <a:p>
            <a:pPr indent="0" lvl="0" marL="0" rtl="0" algn="ctr">
              <a:spcBef>
                <a:spcPts val="1000"/>
              </a:spcBef>
              <a:spcAft>
                <a:spcPts val="0"/>
              </a:spcAft>
              <a:buClr>
                <a:schemeClr val="dk1"/>
              </a:buClr>
              <a:buSzPts val="1100"/>
              <a:buFont typeface="Arial"/>
              <a:buNone/>
            </a:pPr>
            <a:r>
              <a:rPr b="1" lang="en"/>
              <a:t>Please reach out to me if you have any questions.</a:t>
            </a:r>
            <a:endParaRPr b="1"/>
          </a:p>
          <a:p>
            <a:pPr indent="0" lvl="0" marL="0" rtl="0" algn="ctr">
              <a:spcBef>
                <a:spcPts val="1000"/>
              </a:spcBef>
              <a:spcAft>
                <a:spcPts val="0"/>
              </a:spcAft>
              <a:buClr>
                <a:schemeClr val="dk1"/>
              </a:buClr>
              <a:buSzPts val="1100"/>
              <a:buFont typeface="Arial"/>
              <a:buNone/>
            </a:pPr>
            <a:r>
              <a:t/>
            </a:r>
            <a:endParaRPr b="1" sz="600"/>
          </a:p>
          <a:p>
            <a:pPr indent="0" lvl="0" marL="0" rtl="0" algn="ctr">
              <a:spcBef>
                <a:spcPts val="1000"/>
              </a:spcBef>
              <a:spcAft>
                <a:spcPts val="0"/>
              </a:spcAft>
              <a:buClr>
                <a:schemeClr val="dk1"/>
              </a:buClr>
              <a:buSzPts val="1100"/>
              <a:buFont typeface="Arial"/>
              <a:buNone/>
            </a:pPr>
            <a:r>
              <a:rPr lang="en"/>
              <a:t>stevecmitchell@gmail.com</a:t>
            </a:r>
            <a:r>
              <a:rPr lang="en">
                <a:solidFill>
                  <a:schemeClr val="lt1"/>
                </a:solidFill>
              </a:rPr>
              <a:t> </a:t>
            </a:r>
            <a:endParaRPr>
              <a:solidFill>
                <a:schemeClr val="lt1"/>
              </a:solidFill>
            </a:endParaRPr>
          </a:p>
          <a:p>
            <a:pPr indent="0" lvl="0" marL="0" rtl="0" algn="ctr">
              <a:spcBef>
                <a:spcPts val="0"/>
              </a:spcBef>
              <a:spcAft>
                <a:spcPts val="0"/>
              </a:spcAft>
              <a:buClr>
                <a:schemeClr val="dk1"/>
              </a:buClr>
              <a:buSzPts val="1100"/>
              <a:buFont typeface="Arial"/>
              <a:buNone/>
            </a:pPr>
            <a:r>
              <a:rPr lang="en"/>
              <a:t>913-485-6194</a:t>
            </a:r>
            <a:r>
              <a:rPr lang="en">
                <a:solidFill>
                  <a:schemeClr val="lt1"/>
                </a:solidFill>
              </a:rPr>
              <a:t> </a:t>
            </a:r>
            <a:endParaRPr>
              <a:solidFill>
                <a:schemeClr val="lt1"/>
              </a:solidFill>
            </a:endParaRPr>
          </a:p>
          <a:p>
            <a:pPr indent="0" lvl="0" marL="0" rtl="0" algn="ctr">
              <a:spcBef>
                <a:spcPts val="0"/>
              </a:spcBef>
              <a:spcAft>
                <a:spcPts val="0"/>
              </a:spcAft>
              <a:buNone/>
            </a:pPr>
            <a:r>
              <a:rPr lang="en"/>
              <a:t>https://smitchell.github.io</a:t>
            </a:r>
            <a:endParaRPr>
              <a:solidFill>
                <a:schemeClr val="lt1"/>
              </a:solidFill>
            </a:endParaRPr>
          </a:p>
        </p:txBody>
      </p:sp>
      <p:grpSp>
        <p:nvGrpSpPr>
          <p:cNvPr id="1408" name="Google Shape;1408;p88"/>
          <p:cNvGrpSpPr/>
          <p:nvPr/>
        </p:nvGrpSpPr>
        <p:grpSpPr>
          <a:xfrm>
            <a:off x="1006807" y="487596"/>
            <a:ext cx="288601" cy="1096693"/>
            <a:chOff x="1006700" y="2603975"/>
            <a:chExt cx="55450" cy="210700"/>
          </a:xfrm>
        </p:grpSpPr>
        <p:sp>
          <p:nvSpPr>
            <p:cNvPr id="1409" name="Google Shape;1409;p88"/>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88"/>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88"/>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88"/>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88"/>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88"/>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5" name="Google Shape;1415;p88"/>
          <p:cNvGrpSpPr/>
          <p:nvPr/>
        </p:nvGrpSpPr>
        <p:grpSpPr>
          <a:xfrm rot="5400000">
            <a:off x="7769557" y="3906771"/>
            <a:ext cx="288601" cy="1096693"/>
            <a:chOff x="1006700" y="2603975"/>
            <a:chExt cx="55450" cy="210700"/>
          </a:xfrm>
        </p:grpSpPr>
        <p:sp>
          <p:nvSpPr>
            <p:cNvPr id="1416" name="Google Shape;1416;p88"/>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88"/>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88"/>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88"/>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88"/>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88"/>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2" name="Google Shape;1422;p88"/>
          <p:cNvGrpSpPr/>
          <p:nvPr/>
        </p:nvGrpSpPr>
        <p:grpSpPr>
          <a:xfrm>
            <a:off x="551124" y="3629702"/>
            <a:ext cx="1178637" cy="1096691"/>
            <a:chOff x="827350" y="3629733"/>
            <a:chExt cx="1431600" cy="1332067"/>
          </a:xfrm>
        </p:grpSpPr>
        <p:sp>
          <p:nvSpPr>
            <p:cNvPr id="1423" name="Google Shape;1423;p88"/>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88"/>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88"/>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6" name="Google Shape;1426;p88"/>
          <p:cNvGrpSpPr/>
          <p:nvPr/>
        </p:nvGrpSpPr>
        <p:grpSpPr>
          <a:xfrm>
            <a:off x="322602" y="2902809"/>
            <a:ext cx="781224" cy="726909"/>
            <a:chOff x="827350" y="3629733"/>
            <a:chExt cx="1431600" cy="1332067"/>
          </a:xfrm>
        </p:grpSpPr>
        <p:sp>
          <p:nvSpPr>
            <p:cNvPr id="1427" name="Google Shape;1427;p88"/>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88"/>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88"/>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0" name="Google Shape;1430;p88"/>
          <p:cNvGrpSpPr/>
          <p:nvPr/>
        </p:nvGrpSpPr>
        <p:grpSpPr>
          <a:xfrm>
            <a:off x="1816189" y="4394848"/>
            <a:ext cx="356325" cy="331552"/>
            <a:chOff x="827350" y="3629733"/>
            <a:chExt cx="1431600" cy="1332067"/>
          </a:xfrm>
        </p:grpSpPr>
        <p:sp>
          <p:nvSpPr>
            <p:cNvPr id="1431" name="Google Shape;1431;p88"/>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88"/>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88"/>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4" name="Google Shape;1434;p88"/>
          <p:cNvGrpSpPr/>
          <p:nvPr/>
        </p:nvGrpSpPr>
        <p:grpSpPr>
          <a:xfrm>
            <a:off x="7466251" y="219713"/>
            <a:ext cx="895180" cy="832942"/>
            <a:chOff x="827350" y="3629733"/>
            <a:chExt cx="1431600" cy="1332067"/>
          </a:xfrm>
        </p:grpSpPr>
        <p:sp>
          <p:nvSpPr>
            <p:cNvPr id="1435" name="Google Shape;1435;p88"/>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88"/>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88"/>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8" name="Google Shape;1438;p88"/>
          <p:cNvGrpSpPr/>
          <p:nvPr/>
        </p:nvGrpSpPr>
        <p:grpSpPr>
          <a:xfrm>
            <a:off x="8131283" y="1065715"/>
            <a:ext cx="598982" cy="557337"/>
            <a:chOff x="827350" y="3629733"/>
            <a:chExt cx="1431600" cy="1332067"/>
          </a:xfrm>
        </p:grpSpPr>
        <p:sp>
          <p:nvSpPr>
            <p:cNvPr id="1439" name="Google Shape;1439;p88"/>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88"/>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88"/>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2" name="Google Shape;1442;p88"/>
          <p:cNvGrpSpPr/>
          <p:nvPr/>
        </p:nvGrpSpPr>
        <p:grpSpPr>
          <a:xfrm>
            <a:off x="6901231" y="620669"/>
            <a:ext cx="464268" cy="431989"/>
            <a:chOff x="827350" y="3629733"/>
            <a:chExt cx="1431600" cy="1332067"/>
          </a:xfrm>
        </p:grpSpPr>
        <p:sp>
          <p:nvSpPr>
            <p:cNvPr id="1443" name="Google Shape;1443;p88"/>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88"/>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88"/>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33"/>
          <p:cNvSpPr txBox="1"/>
          <p:nvPr>
            <p:ph type="title"/>
          </p:nvPr>
        </p:nvSpPr>
        <p:spPr>
          <a:xfrm>
            <a:off x="720000" y="1748246"/>
            <a:ext cx="2423100" cy="42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Transformers</a:t>
            </a:r>
            <a:endParaRPr/>
          </a:p>
        </p:txBody>
      </p:sp>
      <p:sp>
        <p:nvSpPr>
          <p:cNvPr id="486" name="Google Shape;486;p33"/>
          <p:cNvSpPr txBox="1"/>
          <p:nvPr>
            <p:ph idx="1" type="subTitle"/>
          </p:nvPr>
        </p:nvSpPr>
        <p:spPr>
          <a:xfrm>
            <a:off x="720204" y="2019748"/>
            <a:ext cx="24231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Transformers</a:t>
            </a:r>
            <a:r>
              <a:rPr lang="en"/>
              <a:t> replaced Recurrent Neural Networks</a:t>
            </a:r>
            <a:endParaRPr/>
          </a:p>
        </p:txBody>
      </p:sp>
      <p:sp>
        <p:nvSpPr>
          <p:cNvPr id="487" name="Google Shape;487;p33"/>
          <p:cNvSpPr txBox="1"/>
          <p:nvPr>
            <p:ph idx="2" type="title"/>
          </p:nvPr>
        </p:nvSpPr>
        <p:spPr>
          <a:xfrm>
            <a:off x="3368276" y="1748246"/>
            <a:ext cx="2423100" cy="42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Scalability</a:t>
            </a:r>
            <a:endParaRPr/>
          </a:p>
        </p:txBody>
      </p:sp>
      <p:sp>
        <p:nvSpPr>
          <p:cNvPr id="488" name="Google Shape;488;p33"/>
          <p:cNvSpPr txBox="1"/>
          <p:nvPr>
            <p:ph idx="3" type="subTitle"/>
          </p:nvPr>
        </p:nvSpPr>
        <p:spPr>
          <a:xfrm>
            <a:off x="3368275" y="2019748"/>
            <a:ext cx="24231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Transformers are parallel, not serial like RNNs</a:t>
            </a:r>
            <a:endParaRPr/>
          </a:p>
        </p:txBody>
      </p:sp>
      <p:sp>
        <p:nvSpPr>
          <p:cNvPr id="489" name="Google Shape;489;p33"/>
          <p:cNvSpPr txBox="1"/>
          <p:nvPr>
            <p:ph idx="4" type="title"/>
          </p:nvPr>
        </p:nvSpPr>
        <p:spPr>
          <a:xfrm>
            <a:off x="720204" y="3237376"/>
            <a:ext cx="2423100" cy="426900"/>
          </a:xfrm>
          <a:prstGeom prst="rect">
            <a:avLst/>
          </a:prstGeom>
        </p:spPr>
        <p:txBody>
          <a:bodyPr anchorCtr="0" anchor="b" bIns="91425" lIns="91425" spcFirstLastPara="1" rIns="91425" wrap="square" tIns="91425">
            <a:noAutofit/>
          </a:bodyPr>
          <a:lstStyle/>
          <a:p>
            <a:pPr indent="0" lvl="0" marL="0" rtl="0" algn="ctr">
              <a:spcBef>
                <a:spcPts val="0"/>
              </a:spcBef>
              <a:spcAft>
                <a:spcPts val="600"/>
              </a:spcAft>
              <a:buNone/>
            </a:pPr>
            <a:r>
              <a:rPr lang="en"/>
              <a:t>Generality</a:t>
            </a:r>
            <a:endParaRPr/>
          </a:p>
        </p:txBody>
      </p:sp>
      <p:sp>
        <p:nvSpPr>
          <p:cNvPr id="490" name="Google Shape;490;p33"/>
          <p:cNvSpPr txBox="1"/>
          <p:nvPr>
            <p:ph idx="5" type="subTitle"/>
          </p:nvPr>
        </p:nvSpPr>
        <p:spPr>
          <a:xfrm>
            <a:off x="720204" y="3509446"/>
            <a:ext cx="24231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Previous models were often task-specific</a:t>
            </a:r>
            <a:endParaRPr/>
          </a:p>
        </p:txBody>
      </p:sp>
      <p:sp>
        <p:nvSpPr>
          <p:cNvPr id="491" name="Google Shape;491;p33"/>
          <p:cNvSpPr txBox="1"/>
          <p:nvPr>
            <p:ph idx="6" type="title"/>
          </p:nvPr>
        </p:nvSpPr>
        <p:spPr>
          <a:xfrm>
            <a:off x="3368276" y="3237376"/>
            <a:ext cx="2423100" cy="426900"/>
          </a:xfrm>
          <a:prstGeom prst="rect">
            <a:avLst/>
          </a:prstGeom>
        </p:spPr>
        <p:txBody>
          <a:bodyPr anchorCtr="0" anchor="b" bIns="91425" lIns="91425" spcFirstLastPara="1" rIns="91425" wrap="square" tIns="91425">
            <a:noAutofit/>
          </a:bodyPr>
          <a:lstStyle/>
          <a:p>
            <a:pPr indent="0" lvl="0" marL="0" rtl="0" algn="ctr">
              <a:spcBef>
                <a:spcPts val="0"/>
              </a:spcBef>
              <a:spcAft>
                <a:spcPts val="600"/>
              </a:spcAft>
              <a:buNone/>
            </a:pPr>
            <a:r>
              <a:rPr lang="en"/>
              <a:t>Attention Mechanism</a:t>
            </a:r>
            <a:endParaRPr/>
          </a:p>
        </p:txBody>
      </p:sp>
      <p:sp>
        <p:nvSpPr>
          <p:cNvPr id="492" name="Google Shape;492;p33"/>
          <p:cNvSpPr txBox="1"/>
          <p:nvPr>
            <p:ph idx="7" type="subTitle"/>
          </p:nvPr>
        </p:nvSpPr>
        <p:spPr>
          <a:xfrm>
            <a:off x="3368275" y="3509446"/>
            <a:ext cx="24231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Allows models to focus on </a:t>
            </a:r>
            <a:r>
              <a:rPr lang="en"/>
              <a:t>relevant parts on input</a:t>
            </a:r>
            <a:endParaRPr/>
          </a:p>
        </p:txBody>
      </p:sp>
      <p:sp>
        <p:nvSpPr>
          <p:cNvPr id="493" name="Google Shape;493;p33"/>
          <p:cNvSpPr txBox="1"/>
          <p:nvPr>
            <p:ph idx="8" type="title"/>
          </p:nvPr>
        </p:nvSpPr>
        <p:spPr>
          <a:xfrm>
            <a:off x="6000876" y="1748246"/>
            <a:ext cx="2423100" cy="426900"/>
          </a:xfrm>
          <a:prstGeom prst="rect">
            <a:avLst/>
          </a:prstGeom>
        </p:spPr>
        <p:txBody>
          <a:bodyPr anchorCtr="0" anchor="b" bIns="91425" lIns="91425" spcFirstLastPara="1" rIns="91425" wrap="square" tIns="91425">
            <a:noAutofit/>
          </a:bodyPr>
          <a:lstStyle/>
          <a:p>
            <a:pPr indent="0" lvl="0" marL="0" rtl="0" algn="ctr">
              <a:spcBef>
                <a:spcPts val="0"/>
              </a:spcBef>
              <a:spcAft>
                <a:spcPts val="600"/>
              </a:spcAft>
              <a:buNone/>
            </a:pPr>
            <a:r>
              <a:rPr lang="en"/>
              <a:t>Performance</a:t>
            </a:r>
            <a:endParaRPr/>
          </a:p>
        </p:txBody>
      </p:sp>
      <p:sp>
        <p:nvSpPr>
          <p:cNvPr id="494" name="Google Shape;494;p33"/>
          <p:cNvSpPr txBox="1"/>
          <p:nvPr>
            <p:ph idx="9" type="subTitle"/>
          </p:nvPr>
        </p:nvSpPr>
        <p:spPr>
          <a:xfrm>
            <a:off x="6000875" y="2019748"/>
            <a:ext cx="24231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Faster performance of sequence modeling</a:t>
            </a:r>
            <a:endParaRPr/>
          </a:p>
        </p:txBody>
      </p:sp>
      <p:sp>
        <p:nvSpPr>
          <p:cNvPr id="495" name="Google Shape;495;p33"/>
          <p:cNvSpPr txBox="1"/>
          <p:nvPr>
            <p:ph idx="13" type="title"/>
          </p:nvPr>
        </p:nvSpPr>
        <p:spPr>
          <a:xfrm>
            <a:off x="6000876" y="3237376"/>
            <a:ext cx="2423100" cy="426900"/>
          </a:xfrm>
          <a:prstGeom prst="rect">
            <a:avLst/>
          </a:prstGeom>
        </p:spPr>
        <p:txBody>
          <a:bodyPr anchorCtr="0" anchor="b" bIns="91425" lIns="91425" spcFirstLastPara="1" rIns="91425" wrap="square" tIns="91425">
            <a:noAutofit/>
          </a:bodyPr>
          <a:lstStyle/>
          <a:p>
            <a:pPr indent="0" lvl="0" marL="0" rtl="0" algn="ctr">
              <a:spcBef>
                <a:spcPts val="0"/>
              </a:spcBef>
              <a:spcAft>
                <a:spcPts val="600"/>
              </a:spcAft>
              <a:buNone/>
            </a:pPr>
            <a:r>
              <a:rPr lang="en"/>
              <a:t>Spurred R&amp;D</a:t>
            </a:r>
            <a:endParaRPr/>
          </a:p>
        </p:txBody>
      </p:sp>
      <p:sp>
        <p:nvSpPr>
          <p:cNvPr id="496" name="Google Shape;496;p33"/>
          <p:cNvSpPr txBox="1"/>
          <p:nvPr>
            <p:ph idx="14" type="subTitle"/>
          </p:nvPr>
        </p:nvSpPr>
        <p:spPr>
          <a:xfrm>
            <a:off x="6000875" y="3509446"/>
            <a:ext cx="24231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paper caused surge of research and new LLMs</a:t>
            </a:r>
            <a:endParaRPr/>
          </a:p>
        </p:txBody>
      </p:sp>
      <p:sp>
        <p:nvSpPr>
          <p:cNvPr id="497" name="Google Shape;497;p33"/>
          <p:cNvSpPr txBox="1"/>
          <p:nvPr/>
        </p:nvSpPr>
        <p:spPr>
          <a:xfrm>
            <a:off x="2330800" y="4397100"/>
            <a:ext cx="6200700" cy="6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rPr>
              <a:t>Vaswani, A., Shazeer, N., Parmar, N., Uszkoreit, J., Jones, L., Gomez, A. N., ... &amp; Polosukhin, I. (2017). Attention is all you need. In </a:t>
            </a:r>
            <a:r>
              <a:rPr i="1" lang="en" sz="1100">
                <a:solidFill>
                  <a:schemeClr val="lt1"/>
                </a:solidFill>
              </a:rPr>
              <a:t>Advances in Neural Information Processing Systems</a:t>
            </a:r>
            <a:r>
              <a:rPr lang="en" sz="1100">
                <a:solidFill>
                  <a:schemeClr val="lt1"/>
                </a:solidFill>
              </a:rPr>
              <a:t> (pp. 5998-6008).</a:t>
            </a:r>
            <a:endParaRPr>
              <a:solidFill>
                <a:schemeClr val="lt1"/>
              </a:solidFill>
              <a:latin typeface="Karla"/>
              <a:ea typeface="Karla"/>
              <a:cs typeface="Karla"/>
              <a:sym typeface="Karla"/>
            </a:endParaRPr>
          </a:p>
        </p:txBody>
      </p:sp>
      <p:sp>
        <p:nvSpPr>
          <p:cNvPr id="498" name="Google Shape;498;p33"/>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3"/>
          <p:cNvSpPr txBox="1"/>
          <p:nvPr>
            <p:ph idx="15"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Attention is all you need</a:t>
            </a:r>
            <a:endParaRPr/>
          </a:p>
        </p:txBody>
      </p:sp>
      <p:grpSp>
        <p:nvGrpSpPr>
          <p:cNvPr id="500" name="Google Shape;500;p33"/>
          <p:cNvGrpSpPr/>
          <p:nvPr/>
        </p:nvGrpSpPr>
        <p:grpSpPr>
          <a:xfrm rot="-5400000">
            <a:off x="668107" y="-278704"/>
            <a:ext cx="288601" cy="1096693"/>
            <a:chOff x="1006700" y="2603975"/>
            <a:chExt cx="55450" cy="210700"/>
          </a:xfrm>
        </p:grpSpPr>
        <p:sp>
          <p:nvSpPr>
            <p:cNvPr id="501" name="Google Shape;501;p33"/>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3"/>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3"/>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3"/>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3"/>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3"/>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34"/>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4"/>
          <p:cNvSpPr txBox="1"/>
          <p:nvPr>
            <p:ph idx="15"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Tiny Sample of LLMs</a:t>
            </a:r>
            <a:endParaRPr/>
          </a:p>
        </p:txBody>
      </p:sp>
      <p:grpSp>
        <p:nvGrpSpPr>
          <p:cNvPr id="513" name="Google Shape;513;p34"/>
          <p:cNvGrpSpPr/>
          <p:nvPr/>
        </p:nvGrpSpPr>
        <p:grpSpPr>
          <a:xfrm rot="10800000">
            <a:off x="8417220" y="3741521"/>
            <a:ext cx="288601" cy="1096693"/>
            <a:chOff x="1006700" y="2603975"/>
            <a:chExt cx="55450" cy="210700"/>
          </a:xfrm>
        </p:grpSpPr>
        <p:sp>
          <p:nvSpPr>
            <p:cNvPr id="514" name="Google Shape;514;p34"/>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4"/>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4"/>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4"/>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4"/>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4"/>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 name="Google Shape;520;p34"/>
          <p:cNvGrpSpPr/>
          <p:nvPr/>
        </p:nvGrpSpPr>
        <p:grpSpPr>
          <a:xfrm>
            <a:off x="535539" y="4091671"/>
            <a:ext cx="781224" cy="726909"/>
            <a:chOff x="827350" y="3629733"/>
            <a:chExt cx="1431600" cy="1332067"/>
          </a:xfrm>
        </p:grpSpPr>
        <p:sp>
          <p:nvSpPr>
            <p:cNvPr id="521" name="Google Shape;521;p34"/>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4"/>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4"/>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 name="Google Shape;524;p34"/>
          <p:cNvGrpSpPr/>
          <p:nvPr/>
        </p:nvGrpSpPr>
        <p:grpSpPr>
          <a:xfrm>
            <a:off x="1563289" y="4339573"/>
            <a:ext cx="356325" cy="331552"/>
            <a:chOff x="827350" y="3629733"/>
            <a:chExt cx="1431600" cy="1332067"/>
          </a:xfrm>
        </p:grpSpPr>
        <p:sp>
          <p:nvSpPr>
            <p:cNvPr id="525" name="Google Shape;525;p34"/>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4"/>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4"/>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 name="Google Shape;528;p34"/>
          <p:cNvGrpSpPr/>
          <p:nvPr/>
        </p:nvGrpSpPr>
        <p:grpSpPr>
          <a:xfrm>
            <a:off x="626658" y="3184190"/>
            <a:ext cx="598982" cy="557337"/>
            <a:chOff x="827350" y="3629733"/>
            <a:chExt cx="1431600" cy="1332067"/>
          </a:xfrm>
        </p:grpSpPr>
        <p:sp>
          <p:nvSpPr>
            <p:cNvPr id="529" name="Google Shape;529;p34"/>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4"/>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4"/>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 name="Google Shape;532;p34"/>
          <p:cNvGrpSpPr/>
          <p:nvPr/>
        </p:nvGrpSpPr>
        <p:grpSpPr>
          <a:xfrm>
            <a:off x="7066781" y="683794"/>
            <a:ext cx="464268" cy="431989"/>
            <a:chOff x="827350" y="3629733"/>
            <a:chExt cx="1431600" cy="1332067"/>
          </a:xfrm>
        </p:grpSpPr>
        <p:sp>
          <p:nvSpPr>
            <p:cNvPr id="533" name="Google Shape;533;p34"/>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4"/>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4"/>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 name="Google Shape;536;p34"/>
          <p:cNvGrpSpPr/>
          <p:nvPr/>
        </p:nvGrpSpPr>
        <p:grpSpPr>
          <a:xfrm rot="5400000">
            <a:off x="781870" y="-260029"/>
            <a:ext cx="288601" cy="1096693"/>
            <a:chOff x="1006700" y="2603975"/>
            <a:chExt cx="55450" cy="210700"/>
          </a:xfrm>
        </p:grpSpPr>
        <p:sp>
          <p:nvSpPr>
            <p:cNvPr id="537" name="Google Shape;537;p34"/>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4"/>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4"/>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4"/>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4"/>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4"/>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 name="Google Shape;543;p34"/>
          <p:cNvGrpSpPr/>
          <p:nvPr/>
        </p:nvGrpSpPr>
        <p:grpSpPr>
          <a:xfrm>
            <a:off x="7697549" y="373732"/>
            <a:ext cx="356325" cy="331552"/>
            <a:chOff x="827350" y="3629733"/>
            <a:chExt cx="1431600" cy="1332067"/>
          </a:xfrm>
        </p:grpSpPr>
        <p:sp>
          <p:nvSpPr>
            <p:cNvPr id="544" name="Google Shape;544;p34"/>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4"/>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4"/>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 name="Google Shape;547;p34"/>
          <p:cNvSpPr txBox="1"/>
          <p:nvPr>
            <p:ph type="title"/>
          </p:nvPr>
        </p:nvSpPr>
        <p:spPr>
          <a:xfrm>
            <a:off x="720000" y="1748246"/>
            <a:ext cx="2423100" cy="42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ChatGPT</a:t>
            </a:r>
            <a:endParaRPr/>
          </a:p>
        </p:txBody>
      </p:sp>
      <p:sp>
        <p:nvSpPr>
          <p:cNvPr id="548" name="Google Shape;548;p34"/>
          <p:cNvSpPr txBox="1"/>
          <p:nvPr>
            <p:ph idx="1" type="subTitle"/>
          </p:nvPr>
        </p:nvSpPr>
        <p:spPr>
          <a:xfrm>
            <a:off x="720204" y="2019748"/>
            <a:ext cx="24231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General-purpose language generation tasks</a:t>
            </a:r>
            <a:endParaRPr/>
          </a:p>
        </p:txBody>
      </p:sp>
      <p:sp>
        <p:nvSpPr>
          <p:cNvPr id="549" name="Google Shape;549;p34"/>
          <p:cNvSpPr txBox="1"/>
          <p:nvPr>
            <p:ph idx="2" type="title"/>
          </p:nvPr>
        </p:nvSpPr>
        <p:spPr>
          <a:xfrm>
            <a:off x="3368276" y="1748246"/>
            <a:ext cx="2423100" cy="42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Mistral</a:t>
            </a:r>
            <a:endParaRPr/>
          </a:p>
        </p:txBody>
      </p:sp>
      <p:sp>
        <p:nvSpPr>
          <p:cNvPr id="550" name="Google Shape;550;p34"/>
          <p:cNvSpPr txBox="1"/>
          <p:nvPr>
            <p:ph idx="3" type="subTitle"/>
          </p:nvPr>
        </p:nvSpPr>
        <p:spPr>
          <a:xfrm>
            <a:off x="3368275" y="2019748"/>
            <a:ext cx="24231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t>
            </a:r>
            <a:r>
              <a:rPr lang="en"/>
              <a:t>ode generation, text translation, complex reasoning</a:t>
            </a:r>
            <a:endParaRPr/>
          </a:p>
        </p:txBody>
      </p:sp>
      <p:sp>
        <p:nvSpPr>
          <p:cNvPr id="551" name="Google Shape;551;p34"/>
          <p:cNvSpPr txBox="1"/>
          <p:nvPr>
            <p:ph idx="4" type="title"/>
          </p:nvPr>
        </p:nvSpPr>
        <p:spPr>
          <a:xfrm>
            <a:off x="720204" y="3237376"/>
            <a:ext cx="2423100" cy="426900"/>
          </a:xfrm>
          <a:prstGeom prst="rect">
            <a:avLst/>
          </a:prstGeom>
        </p:spPr>
        <p:txBody>
          <a:bodyPr anchorCtr="0" anchor="b" bIns="91425" lIns="91425" spcFirstLastPara="1" rIns="91425" wrap="square" tIns="91425">
            <a:noAutofit/>
          </a:bodyPr>
          <a:lstStyle/>
          <a:p>
            <a:pPr indent="0" lvl="0" marL="0" rtl="0" algn="ctr">
              <a:spcBef>
                <a:spcPts val="0"/>
              </a:spcBef>
              <a:spcAft>
                <a:spcPts val="600"/>
              </a:spcAft>
              <a:buNone/>
            </a:pPr>
            <a:r>
              <a:rPr lang="en"/>
              <a:t>DALL-E</a:t>
            </a:r>
            <a:endParaRPr/>
          </a:p>
        </p:txBody>
      </p:sp>
      <p:sp>
        <p:nvSpPr>
          <p:cNvPr id="552" name="Google Shape;552;p34"/>
          <p:cNvSpPr txBox="1"/>
          <p:nvPr>
            <p:ph idx="5" type="subTitle"/>
          </p:nvPr>
        </p:nvSpPr>
        <p:spPr>
          <a:xfrm>
            <a:off x="720204" y="3509446"/>
            <a:ext cx="24231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Image </a:t>
            </a:r>
            <a:r>
              <a:rPr lang="en"/>
              <a:t>generation</a:t>
            </a:r>
            <a:r>
              <a:rPr lang="en"/>
              <a:t> from textual descriptions</a:t>
            </a:r>
            <a:endParaRPr/>
          </a:p>
        </p:txBody>
      </p:sp>
      <p:sp>
        <p:nvSpPr>
          <p:cNvPr id="553" name="Google Shape;553;p34"/>
          <p:cNvSpPr txBox="1"/>
          <p:nvPr>
            <p:ph idx="6" type="title"/>
          </p:nvPr>
        </p:nvSpPr>
        <p:spPr>
          <a:xfrm>
            <a:off x="3368276" y="3237376"/>
            <a:ext cx="2423100" cy="426900"/>
          </a:xfrm>
          <a:prstGeom prst="rect">
            <a:avLst/>
          </a:prstGeom>
        </p:spPr>
        <p:txBody>
          <a:bodyPr anchorCtr="0" anchor="b" bIns="91425" lIns="91425" spcFirstLastPara="1" rIns="91425" wrap="square" tIns="91425">
            <a:noAutofit/>
          </a:bodyPr>
          <a:lstStyle/>
          <a:p>
            <a:pPr indent="0" lvl="0" marL="0" rtl="0" algn="ctr">
              <a:spcBef>
                <a:spcPts val="0"/>
              </a:spcBef>
              <a:spcAft>
                <a:spcPts val="600"/>
              </a:spcAft>
              <a:buNone/>
            </a:pPr>
            <a:r>
              <a:rPr lang="en"/>
              <a:t>Codex</a:t>
            </a:r>
            <a:endParaRPr/>
          </a:p>
        </p:txBody>
      </p:sp>
      <p:sp>
        <p:nvSpPr>
          <p:cNvPr id="554" name="Google Shape;554;p34"/>
          <p:cNvSpPr txBox="1"/>
          <p:nvPr>
            <p:ph idx="7" type="subTitle"/>
          </p:nvPr>
        </p:nvSpPr>
        <p:spPr>
          <a:xfrm>
            <a:off x="3368275" y="3509446"/>
            <a:ext cx="24231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Trained on code </a:t>
            </a:r>
            <a:r>
              <a:rPr lang="en"/>
              <a:t>snippets</a:t>
            </a:r>
            <a:r>
              <a:rPr lang="en"/>
              <a:t> for code generation and understanding</a:t>
            </a:r>
            <a:endParaRPr/>
          </a:p>
        </p:txBody>
      </p:sp>
      <p:sp>
        <p:nvSpPr>
          <p:cNvPr id="555" name="Google Shape;555;p34"/>
          <p:cNvSpPr txBox="1"/>
          <p:nvPr>
            <p:ph idx="8" type="title"/>
          </p:nvPr>
        </p:nvSpPr>
        <p:spPr>
          <a:xfrm>
            <a:off x="6000876" y="1748246"/>
            <a:ext cx="2423100" cy="426900"/>
          </a:xfrm>
          <a:prstGeom prst="rect">
            <a:avLst/>
          </a:prstGeom>
        </p:spPr>
        <p:txBody>
          <a:bodyPr anchorCtr="0" anchor="b" bIns="91425" lIns="91425" spcFirstLastPara="1" rIns="91425" wrap="square" tIns="91425">
            <a:noAutofit/>
          </a:bodyPr>
          <a:lstStyle/>
          <a:p>
            <a:pPr indent="0" lvl="0" marL="0" rtl="0" algn="ctr">
              <a:spcBef>
                <a:spcPts val="0"/>
              </a:spcBef>
              <a:spcAft>
                <a:spcPts val="600"/>
              </a:spcAft>
              <a:buNone/>
            </a:pPr>
            <a:r>
              <a:rPr lang="en"/>
              <a:t>T5</a:t>
            </a:r>
            <a:endParaRPr/>
          </a:p>
        </p:txBody>
      </p:sp>
      <p:sp>
        <p:nvSpPr>
          <p:cNvPr id="556" name="Google Shape;556;p34"/>
          <p:cNvSpPr txBox="1"/>
          <p:nvPr>
            <p:ph idx="9" type="subTitle"/>
          </p:nvPr>
        </p:nvSpPr>
        <p:spPr>
          <a:xfrm>
            <a:off x="6000875" y="2019748"/>
            <a:ext cx="24231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Text to text generation, like translations, chatbots,  reading comprehension problem</a:t>
            </a:r>
            <a:endParaRPr/>
          </a:p>
        </p:txBody>
      </p:sp>
      <p:sp>
        <p:nvSpPr>
          <p:cNvPr id="557" name="Google Shape;557;p34"/>
          <p:cNvSpPr txBox="1"/>
          <p:nvPr>
            <p:ph idx="13" type="title"/>
          </p:nvPr>
        </p:nvSpPr>
        <p:spPr>
          <a:xfrm>
            <a:off x="6000876" y="3237376"/>
            <a:ext cx="2423100" cy="426900"/>
          </a:xfrm>
          <a:prstGeom prst="rect">
            <a:avLst/>
          </a:prstGeom>
        </p:spPr>
        <p:txBody>
          <a:bodyPr anchorCtr="0" anchor="b" bIns="91425" lIns="91425" spcFirstLastPara="1" rIns="91425" wrap="square" tIns="91425">
            <a:noAutofit/>
          </a:bodyPr>
          <a:lstStyle/>
          <a:p>
            <a:pPr indent="0" lvl="0" marL="0" rtl="0" algn="ctr">
              <a:spcBef>
                <a:spcPts val="0"/>
              </a:spcBef>
              <a:spcAft>
                <a:spcPts val="600"/>
              </a:spcAft>
              <a:buNone/>
            </a:pPr>
            <a:r>
              <a:rPr lang="en"/>
              <a:t>Llama 3</a:t>
            </a:r>
            <a:endParaRPr/>
          </a:p>
        </p:txBody>
      </p:sp>
      <p:sp>
        <p:nvSpPr>
          <p:cNvPr id="558" name="Google Shape;558;p34"/>
          <p:cNvSpPr txBox="1"/>
          <p:nvPr>
            <p:ph idx="14" type="subTitle"/>
          </p:nvPr>
        </p:nvSpPr>
        <p:spPr>
          <a:xfrm>
            <a:off x="6000875" y="3509446"/>
            <a:ext cx="24231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Excels in tasks like text classification, sentiment analysis, and question answering.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35"/>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5"/>
          <p:cNvSpPr txBox="1"/>
          <p:nvPr>
            <p:ph idx="1" type="subTitle"/>
          </p:nvPr>
        </p:nvSpPr>
        <p:spPr>
          <a:xfrm>
            <a:off x="3310473" y="1550404"/>
            <a:ext cx="23154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Stateless API</a:t>
            </a:r>
            <a:endParaRPr/>
          </a:p>
        </p:txBody>
      </p:sp>
      <p:sp>
        <p:nvSpPr>
          <p:cNvPr id="565" name="Google Shape;565;p35"/>
          <p:cNvSpPr txBox="1"/>
          <p:nvPr>
            <p:ph idx="2" type="subTitle"/>
          </p:nvPr>
        </p:nvSpPr>
        <p:spPr>
          <a:xfrm>
            <a:off x="3310472" y="1862505"/>
            <a:ext cx="2315400" cy="48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model doesn’t hold conversation state</a:t>
            </a:r>
            <a:endParaRPr/>
          </a:p>
        </p:txBody>
      </p:sp>
      <p:sp>
        <p:nvSpPr>
          <p:cNvPr id="566" name="Google Shape;566;p35"/>
          <p:cNvSpPr txBox="1"/>
          <p:nvPr>
            <p:ph idx="3" type="subTitle"/>
          </p:nvPr>
        </p:nvSpPr>
        <p:spPr>
          <a:xfrm>
            <a:off x="5841024" y="1550404"/>
            <a:ext cx="2326200" cy="457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Not  trained on your data</a:t>
            </a:r>
            <a:endParaRPr/>
          </a:p>
        </p:txBody>
      </p:sp>
      <p:sp>
        <p:nvSpPr>
          <p:cNvPr id="567" name="Google Shape;567;p35"/>
          <p:cNvSpPr txBox="1"/>
          <p:nvPr>
            <p:ph idx="4" type="subTitle"/>
          </p:nvPr>
        </p:nvSpPr>
        <p:spPr>
          <a:xfrm>
            <a:off x="5704275" y="1862500"/>
            <a:ext cx="2425500" cy="484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 model isn’t very useful with your corporate specific data</a:t>
            </a:r>
            <a:endParaRPr/>
          </a:p>
        </p:txBody>
      </p:sp>
      <p:sp>
        <p:nvSpPr>
          <p:cNvPr id="568" name="Google Shape;568;p35"/>
          <p:cNvSpPr txBox="1"/>
          <p:nvPr>
            <p:ph idx="5" type="subTitle"/>
          </p:nvPr>
        </p:nvSpPr>
        <p:spPr>
          <a:xfrm>
            <a:off x="1731950" y="3096800"/>
            <a:ext cx="22998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Limited prompt size</a:t>
            </a:r>
            <a:endParaRPr/>
          </a:p>
        </p:txBody>
      </p:sp>
      <p:sp>
        <p:nvSpPr>
          <p:cNvPr id="569" name="Google Shape;569;p35"/>
          <p:cNvSpPr txBox="1"/>
          <p:nvPr>
            <p:ph idx="6" type="subTitle"/>
          </p:nvPr>
        </p:nvSpPr>
        <p:spPr>
          <a:xfrm>
            <a:off x="1731950" y="3456814"/>
            <a:ext cx="2313300" cy="9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limits to the amount of data you can send or receive from the LLM (e.g. 4,000 tokens)</a:t>
            </a:r>
            <a:endParaRPr/>
          </a:p>
        </p:txBody>
      </p:sp>
      <p:sp>
        <p:nvSpPr>
          <p:cNvPr id="570" name="Google Shape;570;p35"/>
          <p:cNvSpPr txBox="1"/>
          <p:nvPr>
            <p:ph idx="7" type="subTitle"/>
          </p:nvPr>
        </p:nvSpPr>
        <p:spPr>
          <a:xfrm>
            <a:off x="4262500" y="3096800"/>
            <a:ext cx="2326200" cy="457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Prone to </a:t>
            </a:r>
            <a:r>
              <a:rPr lang="en"/>
              <a:t>hallucinations</a:t>
            </a:r>
            <a:endParaRPr/>
          </a:p>
        </p:txBody>
      </p:sp>
      <p:sp>
        <p:nvSpPr>
          <p:cNvPr id="571" name="Google Shape;571;p35"/>
          <p:cNvSpPr txBox="1"/>
          <p:nvPr>
            <p:ph idx="8" type="subTitle"/>
          </p:nvPr>
        </p:nvSpPr>
        <p:spPr>
          <a:xfrm>
            <a:off x="4262503" y="3456814"/>
            <a:ext cx="2326200" cy="484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 model may generate false information if it doesn’t have the answer</a:t>
            </a:r>
            <a:endParaRPr/>
          </a:p>
        </p:txBody>
      </p:sp>
      <p:sp>
        <p:nvSpPr>
          <p:cNvPr id="572" name="Google Shape;572;p35"/>
          <p:cNvSpPr txBox="1"/>
          <p:nvPr>
            <p:ph type="title"/>
          </p:nvPr>
        </p:nvSpPr>
        <p:spPr>
          <a:xfrm>
            <a:off x="71910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 AI Model Constraints</a:t>
            </a:r>
            <a:endParaRPr/>
          </a:p>
        </p:txBody>
      </p:sp>
      <p:sp>
        <p:nvSpPr>
          <p:cNvPr id="573" name="Google Shape;573;p35"/>
          <p:cNvSpPr txBox="1"/>
          <p:nvPr/>
        </p:nvSpPr>
        <p:spPr>
          <a:xfrm>
            <a:off x="963225" y="1515004"/>
            <a:ext cx="2132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accent1"/>
                </a:solidFill>
                <a:latin typeface="Audiowide"/>
                <a:ea typeface="Audiowide"/>
                <a:cs typeface="Audiowide"/>
                <a:sym typeface="Audiowide"/>
              </a:rPr>
              <a:t>Stale data</a:t>
            </a:r>
            <a:endParaRPr sz="2000">
              <a:solidFill>
                <a:schemeClr val="accent1"/>
              </a:solidFill>
              <a:latin typeface="Audiowide"/>
              <a:ea typeface="Audiowide"/>
              <a:cs typeface="Audiowide"/>
              <a:sym typeface="Audiowide"/>
            </a:endParaRPr>
          </a:p>
        </p:txBody>
      </p:sp>
      <p:sp>
        <p:nvSpPr>
          <p:cNvPr id="574" name="Google Shape;574;p35"/>
          <p:cNvSpPr txBox="1"/>
          <p:nvPr/>
        </p:nvSpPr>
        <p:spPr>
          <a:xfrm>
            <a:off x="963225" y="1862505"/>
            <a:ext cx="1991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Karla"/>
                <a:ea typeface="Karla"/>
                <a:cs typeface="Karla"/>
                <a:sym typeface="Karla"/>
              </a:rPr>
              <a:t>Training data may have stopped months ago</a:t>
            </a:r>
            <a:endParaRPr>
              <a:solidFill>
                <a:schemeClr val="lt1"/>
              </a:solidFill>
              <a:latin typeface="Karla"/>
              <a:ea typeface="Karla"/>
              <a:cs typeface="Karla"/>
              <a:sym typeface="Karl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yber-Futuristic AI Technology Thesis Defense by Slidesgo">
  <a:themeElements>
    <a:clrScheme name="Simple Light">
      <a:dk1>
        <a:srgbClr val="031126"/>
      </a:dk1>
      <a:lt1>
        <a:srgbClr val="FFFFFF"/>
      </a:lt1>
      <a:dk2>
        <a:srgbClr val="10355F"/>
      </a:dk2>
      <a:lt2>
        <a:srgbClr val="3B8794"/>
      </a:lt2>
      <a:accent1>
        <a:srgbClr val="51AFDB"/>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